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notesMasterIdLst>
    <p:notesMasterId r:id="rId51"/>
  </p:notesMasterIdLst>
  <p:sldIdLst>
    <p:sldId id="256" r:id="rId2"/>
    <p:sldId id="358" r:id="rId3"/>
    <p:sldId id="344" r:id="rId4"/>
    <p:sldId id="326" r:id="rId5"/>
    <p:sldId id="334" r:id="rId6"/>
    <p:sldId id="332" r:id="rId7"/>
    <p:sldId id="333" r:id="rId8"/>
    <p:sldId id="349" r:id="rId9"/>
    <p:sldId id="351" r:id="rId10"/>
    <p:sldId id="352" r:id="rId11"/>
    <p:sldId id="353" r:id="rId12"/>
    <p:sldId id="320" r:id="rId13"/>
    <p:sldId id="347" r:id="rId14"/>
    <p:sldId id="336" r:id="rId15"/>
    <p:sldId id="361" r:id="rId16"/>
    <p:sldId id="357" r:id="rId17"/>
    <p:sldId id="328" r:id="rId18"/>
    <p:sldId id="331" r:id="rId19"/>
    <p:sldId id="321" r:id="rId20"/>
    <p:sldId id="329" r:id="rId21"/>
    <p:sldId id="330" r:id="rId22"/>
    <p:sldId id="294" r:id="rId23"/>
    <p:sldId id="355" r:id="rId24"/>
    <p:sldId id="356" r:id="rId25"/>
    <p:sldId id="342" r:id="rId26"/>
    <p:sldId id="343" r:id="rId27"/>
    <p:sldId id="297" r:id="rId28"/>
    <p:sldId id="303" r:id="rId29"/>
    <p:sldId id="338" r:id="rId30"/>
    <p:sldId id="339" r:id="rId31"/>
    <p:sldId id="354" r:id="rId32"/>
    <p:sldId id="308" r:id="rId33"/>
    <p:sldId id="304" r:id="rId34"/>
    <p:sldId id="301" r:id="rId35"/>
    <p:sldId id="311" r:id="rId36"/>
    <p:sldId id="302" r:id="rId37"/>
    <p:sldId id="309" r:id="rId38"/>
    <p:sldId id="346" r:id="rId39"/>
    <p:sldId id="259" r:id="rId40"/>
    <p:sldId id="265" r:id="rId41"/>
    <p:sldId id="264" r:id="rId42"/>
    <p:sldId id="345" r:id="rId43"/>
    <p:sldId id="273" r:id="rId44"/>
    <p:sldId id="288" r:id="rId45"/>
    <p:sldId id="257" r:id="rId46"/>
    <p:sldId id="287" r:id="rId47"/>
    <p:sldId id="312" r:id="rId48"/>
    <p:sldId id="307" r:id="rId49"/>
    <p:sldId id="27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788AA1-B218-1B39-7E13-8CA5B1750E6B}" v="2" dt="2021-12-11T04:19:39.795"/>
    <p1510:client id="{31C59FC1-47AE-4EE7-A735-79628421A662}" v="6059" dt="2021-12-10T19:36:27.509"/>
    <p1510:client id="{3E796DD5-0508-353E-2583-7CB3A0CBF93F}" v="59" dt="2021-12-11T04:50:54.755"/>
    <p1510:client id="{4F40E8E6-FBA0-71D7-73BA-9EC2DC967C86}" v="250" dt="2021-12-11T03:19:44.964"/>
    <p1510:client id="{5EF9FA78-5B7A-4FE8-A95B-078A0189AE52}" v="5963" dt="2021-12-11T02:55:19.902"/>
    <p1510:client id="{79A4C716-8D32-7182-9453-60377D4692B2}" v="515" dt="2021-12-11T04:20:41.987"/>
    <p1510:client id="{7C11895C-FDFD-9198-7774-939127FAFC30}" v="1286" dt="2021-12-10T09:02:09.871"/>
    <p1510:client id="{84EAF90B-446C-D18F-470A-BE6AD77B124B}" v="1254" dt="2021-12-10T08:28:56.409"/>
    <p1510:client id="{91FB0A6A-C4FE-A41A-46A9-C771FCBC935D}" v="684" dt="2021-12-10T19:54:52.265"/>
    <p1510:client id="{9D03C0D8-2299-2CC1-98CC-2CF30705DC61}" v="138" dt="2021-12-11T04:50:13.005"/>
    <p1510:client id="{AD493F4A-D676-318D-4FD0-0FE940F79A72}" v="233" dt="2021-12-11T04:35:32.011"/>
    <p1510:client id="{B4F5F186-E311-4F41-9256-C674B595FDFC}" v="702" dt="2021-12-11T04:52:37.844"/>
    <p1510:client id="{C93D1BE5-60C2-4744-B7E2-30B4AA25F6F1}" v="62" dt="2021-12-11T04:34:17.980"/>
    <p1510:client id="{CC6C9F20-9269-4FE0-8B9C-8F5681EC20CB}" v="4259" dt="2021-12-10T22:08:40.817"/>
    <p1510:client id="{CE32FA24-7CCC-EE2C-7984-ABC68B1FB1D1}" v="1" dt="2021-12-11T03:20:34.773"/>
    <p1510:client id="{DC162A31-A481-D0E6-2FE8-80C82152599D}" v="104" dt="2021-12-11T03:21:10.796"/>
    <p1510:client id="{F35F1A5C-09F5-E61D-BCB7-E2B880C2DD79}" v="37" dt="2021-12-11T03:05:08.9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5362675453611777E-2"/>
          <c:y val="0.26525066137760284"/>
          <c:w val="0.88931123758986652"/>
          <c:h val="0.58906263607124576"/>
        </c:manualLayout>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4 classes</c:v>
                </c:pt>
                <c:pt idx="1">
                  <c:v>6 classes</c:v>
                </c:pt>
                <c:pt idx="2">
                  <c:v>8 classes</c:v>
                </c:pt>
                <c:pt idx="3">
                  <c:v>10 classes</c:v>
                </c:pt>
              </c:strCache>
            </c:strRef>
          </c:cat>
          <c:val>
            <c:numRef>
              <c:f>Sheet1!$B$2:$B$5</c:f>
              <c:numCache>
                <c:formatCode>General</c:formatCode>
                <c:ptCount val="4"/>
                <c:pt idx="0">
                  <c:v>58.98</c:v>
                </c:pt>
                <c:pt idx="1">
                  <c:v>74.67</c:v>
                </c:pt>
                <c:pt idx="2">
                  <c:v>78.31</c:v>
                </c:pt>
                <c:pt idx="3">
                  <c:v>81.430000000000007</c:v>
                </c:pt>
              </c:numCache>
            </c:numRef>
          </c:val>
          <c:extLst>
            <c:ext xmlns:c16="http://schemas.microsoft.com/office/drawing/2014/chart" uri="{C3380CC4-5D6E-409C-BE32-E72D297353CC}">
              <c16:uniqueId val="{00000000-A7A7-476D-9949-F29D707E5E8F}"/>
            </c:ext>
          </c:extLst>
        </c:ser>
        <c:dLbls>
          <c:showLegendKey val="0"/>
          <c:showVal val="0"/>
          <c:showCatName val="0"/>
          <c:showSerName val="0"/>
          <c:showPercent val="0"/>
          <c:showBubbleSize val="0"/>
        </c:dLbls>
        <c:gapWidth val="219"/>
        <c:overlap val="-27"/>
        <c:axId val="1011867359"/>
        <c:axId val="1011869439"/>
      </c:barChart>
      <c:catAx>
        <c:axId val="1011867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1869439"/>
        <c:crosses val="autoZero"/>
        <c:auto val="1"/>
        <c:lblAlgn val="ctr"/>
        <c:lblOffset val="100"/>
        <c:noMultiLvlLbl val="0"/>
      </c:catAx>
      <c:valAx>
        <c:axId val="10118694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18673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Sheet1!$A$2:$A$6</c:f>
              <c:strCache>
                <c:ptCount val="5"/>
                <c:pt idx="0">
                  <c:v>30000 samples</c:v>
                </c:pt>
                <c:pt idx="1">
                  <c:v>20000 samples</c:v>
                </c:pt>
                <c:pt idx="2">
                  <c:v>10000 samples</c:v>
                </c:pt>
                <c:pt idx="3">
                  <c:v>5000 samples</c:v>
                </c:pt>
                <c:pt idx="4">
                  <c:v>2500 samples</c:v>
                </c:pt>
              </c:strCache>
            </c:strRef>
          </c:cat>
          <c:val>
            <c:numRef>
              <c:f>Sheet1!$B$2:$B$6</c:f>
              <c:numCache>
                <c:formatCode>General</c:formatCode>
                <c:ptCount val="5"/>
                <c:pt idx="0">
                  <c:v>75.69</c:v>
                </c:pt>
                <c:pt idx="1">
                  <c:v>74.67</c:v>
                </c:pt>
                <c:pt idx="2">
                  <c:v>68.36</c:v>
                </c:pt>
                <c:pt idx="3">
                  <c:v>63.78</c:v>
                </c:pt>
                <c:pt idx="4">
                  <c:v>56.54</c:v>
                </c:pt>
              </c:numCache>
            </c:numRef>
          </c:val>
          <c:extLst>
            <c:ext xmlns:c16="http://schemas.microsoft.com/office/drawing/2014/chart" uri="{C3380CC4-5D6E-409C-BE32-E72D297353CC}">
              <c16:uniqueId val="{00000000-F408-4E87-BE21-3A25FB3CE09F}"/>
            </c:ext>
          </c:extLst>
        </c:ser>
        <c:dLbls>
          <c:showLegendKey val="0"/>
          <c:showVal val="0"/>
          <c:showCatName val="0"/>
          <c:showSerName val="0"/>
          <c:showPercent val="0"/>
          <c:showBubbleSize val="0"/>
        </c:dLbls>
        <c:gapWidth val="219"/>
        <c:overlap val="-27"/>
        <c:axId val="1006469743"/>
        <c:axId val="1006471823"/>
      </c:barChart>
      <c:catAx>
        <c:axId val="1006469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6471823"/>
        <c:crosses val="autoZero"/>
        <c:auto val="1"/>
        <c:lblAlgn val="ctr"/>
        <c:lblOffset val="100"/>
        <c:noMultiLvlLbl val="0"/>
      </c:catAx>
      <c:valAx>
        <c:axId val="1006471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6469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E2EEB5-51C3-445A-A8BC-EE53C844BAB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B9B28AC-80AC-4727-8BD6-A9D756E6E1E3}">
      <dgm:prSet/>
      <dgm:spPr/>
      <dgm:t>
        <a:bodyPr/>
        <a:lstStyle/>
        <a:p>
          <a:pPr>
            <a:lnSpc>
              <a:spcPct val="100000"/>
            </a:lnSpc>
          </a:pPr>
          <a:r>
            <a:rPr lang="en-US"/>
            <a:t>Eliminates Single Point of Failure</a:t>
          </a:r>
        </a:p>
      </dgm:t>
    </dgm:pt>
    <dgm:pt modelId="{DA74951B-E9E7-47F4-B442-F3ABE4C9C1F6}" type="parTrans" cxnId="{70990CAC-D2F4-461B-83DD-F54563C2F9C2}">
      <dgm:prSet/>
      <dgm:spPr/>
      <dgm:t>
        <a:bodyPr/>
        <a:lstStyle/>
        <a:p>
          <a:endParaRPr lang="en-US"/>
        </a:p>
      </dgm:t>
    </dgm:pt>
    <dgm:pt modelId="{F39FFDFC-1CCD-4B1A-9829-7A882D79371D}" type="sibTrans" cxnId="{70990CAC-D2F4-461B-83DD-F54563C2F9C2}">
      <dgm:prSet/>
      <dgm:spPr/>
      <dgm:t>
        <a:bodyPr/>
        <a:lstStyle/>
        <a:p>
          <a:endParaRPr lang="en-US"/>
        </a:p>
      </dgm:t>
    </dgm:pt>
    <dgm:pt modelId="{56074AA7-680D-459F-8FC9-84F57F48F884}">
      <dgm:prSet phldr="0"/>
      <dgm:spPr/>
      <dgm:t>
        <a:bodyPr/>
        <a:lstStyle/>
        <a:p>
          <a:pPr>
            <a:lnSpc>
              <a:spcPct val="100000"/>
            </a:lnSpc>
          </a:pPr>
          <a:r>
            <a:rPr lang="en-US" b="1">
              <a:latin typeface="Calibri Light" panose="020F0302020204030204"/>
            </a:rPr>
            <a:t>No Requirement of Central Trust</a:t>
          </a:r>
          <a:endParaRPr lang="en-US" b="1"/>
        </a:p>
      </dgm:t>
    </dgm:pt>
    <dgm:pt modelId="{BC06425C-83C8-4195-BA11-895BDA51CF2F}" type="parTrans" cxnId="{AE9B128B-34E4-4BF9-ADF6-96B1D83B5C84}">
      <dgm:prSet/>
      <dgm:spPr/>
      <dgm:t>
        <a:bodyPr/>
        <a:lstStyle/>
        <a:p>
          <a:endParaRPr lang="en-US"/>
        </a:p>
      </dgm:t>
    </dgm:pt>
    <dgm:pt modelId="{EFBF5503-B7FA-4F13-A866-1AD742AE2B9F}" type="sibTrans" cxnId="{AE9B128B-34E4-4BF9-ADF6-96B1D83B5C84}">
      <dgm:prSet/>
      <dgm:spPr/>
      <dgm:t>
        <a:bodyPr/>
        <a:lstStyle/>
        <a:p>
          <a:endParaRPr lang="en-US"/>
        </a:p>
      </dgm:t>
    </dgm:pt>
    <dgm:pt modelId="{07CD6349-F242-4F83-A1CA-8BBB92EC2621}">
      <dgm:prSet/>
      <dgm:spPr/>
      <dgm:t>
        <a:bodyPr/>
        <a:lstStyle/>
        <a:p>
          <a:pPr>
            <a:lnSpc>
              <a:spcPct val="100000"/>
            </a:lnSpc>
          </a:pPr>
          <a:r>
            <a:rPr lang="en-US" b="1">
              <a:latin typeface="Calibri Light" panose="020F0302020204030204"/>
            </a:rPr>
            <a:t>Low Computation Requirements</a:t>
          </a:r>
          <a:endParaRPr lang="en-US" b="1"/>
        </a:p>
      </dgm:t>
    </dgm:pt>
    <dgm:pt modelId="{6503D527-693A-4857-94AF-69089A697180}" type="parTrans" cxnId="{84663434-4EC5-4B0B-BF3F-8721086FA29D}">
      <dgm:prSet/>
      <dgm:spPr/>
      <dgm:t>
        <a:bodyPr/>
        <a:lstStyle/>
        <a:p>
          <a:endParaRPr lang="en-US"/>
        </a:p>
      </dgm:t>
    </dgm:pt>
    <dgm:pt modelId="{EE18D3ED-F618-45A0-8D9D-4A3C1E9269B3}" type="sibTrans" cxnId="{84663434-4EC5-4B0B-BF3F-8721086FA29D}">
      <dgm:prSet/>
      <dgm:spPr/>
      <dgm:t>
        <a:bodyPr/>
        <a:lstStyle/>
        <a:p>
          <a:endParaRPr lang="en-US"/>
        </a:p>
      </dgm:t>
    </dgm:pt>
    <dgm:pt modelId="{2280297C-7F12-414D-BD34-9DA632988AD9}">
      <dgm:prSet/>
      <dgm:spPr/>
      <dgm:t>
        <a:bodyPr/>
        <a:lstStyle/>
        <a:p>
          <a:pPr>
            <a:lnSpc>
              <a:spcPct val="100000"/>
            </a:lnSpc>
          </a:pPr>
          <a:r>
            <a:rPr lang="en-US"/>
            <a:t>More Scalable</a:t>
          </a:r>
        </a:p>
      </dgm:t>
    </dgm:pt>
    <dgm:pt modelId="{64E2431E-0B7F-4CF6-97C8-920C98DF8F5D}" type="sibTrans" cxnId="{D89D0FBF-BA3B-4897-A1F3-13D49149B8C7}">
      <dgm:prSet/>
      <dgm:spPr/>
      <dgm:t>
        <a:bodyPr/>
        <a:lstStyle/>
        <a:p>
          <a:endParaRPr lang="en-US"/>
        </a:p>
      </dgm:t>
    </dgm:pt>
    <dgm:pt modelId="{8110D801-00DF-4A81-8BB6-AE95A0406E46}" type="parTrans" cxnId="{D89D0FBF-BA3B-4897-A1F3-13D49149B8C7}">
      <dgm:prSet/>
      <dgm:spPr/>
      <dgm:t>
        <a:bodyPr/>
        <a:lstStyle/>
        <a:p>
          <a:endParaRPr lang="en-US"/>
        </a:p>
      </dgm:t>
    </dgm:pt>
    <dgm:pt modelId="{08940D48-F585-49AA-9DBA-22503B9EFCE4}" type="pres">
      <dgm:prSet presAssocID="{FFE2EEB5-51C3-445A-A8BC-EE53C844BAB7}" presName="root" presStyleCnt="0">
        <dgm:presLayoutVars>
          <dgm:dir/>
          <dgm:resizeHandles val="exact"/>
        </dgm:presLayoutVars>
      </dgm:prSet>
      <dgm:spPr/>
    </dgm:pt>
    <dgm:pt modelId="{E9C9DCAF-3D03-424D-B2EE-9D3C20D2DFA1}" type="pres">
      <dgm:prSet presAssocID="{0B9B28AC-80AC-4727-8BD6-A9D756E6E1E3}" presName="compNode" presStyleCnt="0"/>
      <dgm:spPr/>
    </dgm:pt>
    <dgm:pt modelId="{0A728931-13D4-4B62-90ED-1698C82D3898}" type="pres">
      <dgm:prSet presAssocID="{0B9B28AC-80AC-4727-8BD6-A9D756E6E1E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D309A61-885D-44B5-BBE9-F6A751F166BF}" type="pres">
      <dgm:prSet presAssocID="{0B9B28AC-80AC-4727-8BD6-A9D756E6E1E3}" presName="spaceRect" presStyleCnt="0"/>
      <dgm:spPr/>
    </dgm:pt>
    <dgm:pt modelId="{A65614FF-46AE-42E5-8A52-50E3954F713A}" type="pres">
      <dgm:prSet presAssocID="{0B9B28AC-80AC-4727-8BD6-A9D756E6E1E3}" presName="textRect" presStyleLbl="revTx" presStyleIdx="0" presStyleCnt="4">
        <dgm:presLayoutVars>
          <dgm:chMax val="1"/>
          <dgm:chPref val="1"/>
        </dgm:presLayoutVars>
      </dgm:prSet>
      <dgm:spPr/>
    </dgm:pt>
    <dgm:pt modelId="{D001FBE1-759D-40AF-AF45-65797FCC2BD6}" type="pres">
      <dgm:prSet presAssocID="{F39FFDFC-1CCD-4B1A-9829-7A882D79371D}" presName="sibTrans" presStyleCnt="0"/>
      <dgm:spPr/>
    </dgm:pt>
    <dgm:pt modelId="{B47EE9FD-EFF3-4AA9-B484-08C7DD3035FA}" type="pres">
      <dgm:prSet presAssocID="{2280297C-7F12-414D-BD34-9DA632988AD9}" presName="compNode" presStyleCnt="0"/>
      <dgm:spPr/>
    </dgm:pt>
    <dgm:pt modelId="{50719B74-3B8C-40A6-8842-7ADACB9178ED}" type="pres">
      <dgm:prSet presAssocID="{2280297C-7F12-414D-BD34-9DA632988A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C8456D5D-B67F-4F4E-9ABC-532422CF207B}" type="pres">
      <dgm:prSet presAssocID="{2280297C-7F12-414D-BD34-9DA632988AD9}" presName="spaceRect" presStyleCnt="0"/>
      <dgm:spPr/>
    </dgm:pt>
    <dgm:pt modelId="{E821FA7F-18CC-4F94-8AD6-3C87A5A9DACE}" type="pres">
      <dgm:prSet presAssocID="{2280297C-7F12-414D-BD34-9DA632988AD9}" presName="textRect" presStyleLbl="revTx" presStyleIdx="1" presStyleCnt="4">
        <dgm:presLayoutVars>
          <dgm:chMax val="1"/>
          <dgm:chPref val="1"/>
        </dgm:presLayoutVars>
      </dgm:prSet>
      <dgm:spPr/>
    </dgm:pt>
    <dgm:pt modelId="{E216559C-479C-4BD3-98F9-DD279D8F9252}" type="pres">
      <dgm:prSet presAssocID="{64E2431E-0B7F-4CF6-97C8-920C98DF8F5D}" presName="sibTrans" presStyleCnt="0"/>
      <dgm:spPr/>
    </dgm:pt>
    <dgm:pt modelId="{C9827718-5189-440A-B488-827E9505CED3}" type="pres">
      <dgm:prSet presAssocID="{56074AA7-680D-459F-8FC9-84F57F48F884}" presName="compNode" presStyleCnt="0"/>
      <dgm:spPr/>
    </dgm:pt>
    <dgm:pt modelId="{F881FA20-78C4-4F41-B1BE-8E8844BDDC33}" type="pres">
      <dgm:prSet presAssocID="{56074AA7-680D-459F-8FC9-84F57F48F8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0D61DF5C-A8BF-4C6B-84FF-4B36643F1AA2}" type="pres">
      <dgm:prSet presAssocID="{56074AA7-680D-459F-8FC9-84F57F48F884}" presName="spaceRect" presStyleCnt="0"/>
      <dgm:spPr/>
    </dgm:pt>
    <dgm:pt modelId="{6C12ED3B-8FA6-482A-9E6A-50D188A3CFF2}" type="pres">
      <dgm:prSet presAssocID="{56074AA7-680D-459F-8FC9-84F57F48F884}" presName="textRect" presStyleLbl="revTx" presStyleIdx="2" presStyleCnt="4">
        <dgm:presLayoutVars>
          <dgm:chMax val="1"/>
          <dgm:chPref val="1"/>
        </dgm:presLayoutVars>
      </dgm:prSet>
      <dgm:spPr/>
    </dgm:pt>
    <dgm:pt modelId="{56B7A188-F9DA-4980-8B2D-4F47437A14CE}" type="pres">
      <dgm:prSet presAssocID="{EFBF5503-B7FA-4F13-A866-1AD742AE2B9F}" presName="sibTrans" presStyleCnt="0"/>
      <dgm:spPr/>
    </dgm:pt>
    <dgm:pt modelId="{49B27AA5-4B7C-415D-9A09-A2252CA0EE5A}" type="pres">
      <dgm:prSet presAssocID="{07CD6349-F242-4F83-A1CA-8BBB92EC2621}" presName="compNode" presStyleCnt="0"/>
      <dgm:spPr/>
    </dgm:pt>
    <dgm:pt modelId="{8C2BCF3A-2C1A-4925-92AC-7137A6294B29}" type="pres">
      <dgm:prSet presAssocID="{07CD6349-F242-4F83-A1CA-8BBB92EC262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ED94B932-559A-4F47-9B97-83631CF33FD8}" type="pres">
      <dgm:prSet presAssocID="{07CD6349-F242-4F83-A1CA-8BBB92EC2621}" presName="spaceRect" presStyleCnt="0"/>
      <dgm:spPr/>
    </dgm:pt>
    <dgm:pt modelId="{2E54D044-973C-45F0-AB82-DC0C36D38722}" type="pres">
      <dgm:prSet presAssocID="{07CD6349-F242-4F83-A1CA-8BBB92EC2621}" presName="textRect" presStyleLbl="revTx" presStyleIdx="3" presStyleCnt="4">
        <dgm:presLayoutVars>
          <dgm:chMax val="1"/>
          <dgm:chPref val="1"/>
        </dgm:presLayoutVars>
      </dgm:prSet>
      <dgm:spPr/>
    </dgm:pt>
  </dgm:ptLst>
  <dgm:cxnLst>
    <dgm:cxn modelId="{84663434-4EC5-4B0B-BF3F-8721086FA29D}" srcId="{FFE2EEB5-51C3-445A-A8BC-EE53C844BAB7}" destId="{07CD6349-F242-4F83-A1CA-8BBB92EC2621}" srcOrd="3" destOrd="0" parTransId="{6503D527-693A-4857-94AF-69089A697180}" sibTransId="{EE18D3ED-F618-45A0-8D9D-4A3C1E9269B3}"/>
    <dgm:cxn modelId="{FE86FA3B-167E-44EC-8F12-EA1C031D6869}" type="presOf" srcId="{56074AA7-680D-459F-8FC9-84F57F48F884}" destId="{6C12ED3B-8FA6-482A-9E6A-50D188A3CFF2}" srcOrd="0" destOrd="0" presId="urn:microsoft.com/office/officeart/2018/2/layout/IconLabelList"/>
    <dgm:cxn modelId="{E2D9A54F-C416-44D7-BA30-9730D2181D48}" type="presOf" srcId="{07CD6349-F242-4F83-A1CA-8BBB92EC2621}" destId="{2E54D044-973C-45F0-AB82-DC0C36D38722}" srcOrd="0" destOrd="0" presId="urn:microsoft.com/office/officeart/2018/2/layout/IconLabelList"/>
    <dgm:cxn modelId="{AE9B128B-34E4-4BF9-ADF6-96B1D83B5C84}" srcId="{FFE2EEB5-51C3-445A-A8BC-EE53C844BAB7}" destId="{56074AA7-680D-459F-8FC9-84F57F48F884}" srcOrd="2" destOrd="0" parTransId="{BC06425C-83C8-4195-BA11-895BDA51CF2F}" sibTransId="{EFBF5503-B7FA-4F13-A866-1AD742AE2B9F}"/>
    <dgm:cxn modelId="{07A766A3-999B-41F0-89CA-794C5D0128C5}" type="presOf" srcId="{FFE2EEB5-51C3-445A-A8BC-EE53C844BAB7}" destId="{08940D48-F585-49AA-9DBA-22503B9EFCE4}" srcOrd="0" destOrd="0" presId="urn:microsoft.com/office/officeart/2018/2/layout/IconLabelList"/>
    <dgm:cxn modelId="{70990CAC-D2F4-461B-83DD-F54563C2F9C2}" srcId="{FFE2EEB5-51C3-445A-A8BC-EE53C844BAB7}" destId="{0B9B28AC-80AC-4727-8BD6-A9D756E6E1E3}" srcOrd="0" destOrd="0" parTransId="{DA74951B-E9E7-47F4-B442-F3ABE4C9C1F6}" sibTransId="{F39FFDFC-1CCD-4B1A-9829-7A882D79371D}"/>
    <dgm:cxn modelId="{5281BBB2-1F1F-4734-9907-2ED29535688F}" type="presOf" srcId="{0B9B28AC-80AC-4727-8BD6-A9D756E6E1E3}" destId="{A65614FF-46AE-42E5-8A52-50E3954F713A}" srcOrd="0" destOrd="0" presId="urn:microsoft.com/office/officeart/2018/2/layout/IconLabelList"/>
    <dgm:cxn modelId="{D89D0FBF-BA3B-4897-A1F3-13D49149B8C7}" srcId="{FFE2EEB5-51C3-445A-A8BC-EE53C844BAB7}" destId="{2280297C-7F12-414D-BD34-9DA632988AD9}" srcOrd="1" destOrd="0" parTransId="{8110D801-00DF-4A81-8BB6-AE95A0406E46}" sibTransId="{64E2431E-0B7F-4CF6-97C8-920C98DF8F5D}"/>
    <dgm:cxn modelId="{074B07EA-7814-4C81-AC6B-C5006600D6DB}" type="presOf" srcId="{2280297C-7F12-414D-BD34-9DA632988AD9}" destId="{E821FA7F-18CC-4F94-8AD6-3C87A5A9DACE}" srcOrd="0" destOrd="0" presId="urn:microsoft.com/office/officeart/2018/2/layout/IconLabelList"/>
    <dgm:cxn modelId="{B726EAE0-EA7B-44BF-B999-803887107EB2}" type="presParOf" srcId="{08940D48-F585-49AA-9DBA-22503B9EFCE4}" destId="{E9C9DCAF-3D03-424D-B2EE-9D3C20D2DFA1}" srcOrd="0" destOrd="0" presId="urn:microsoft.com/office/officeart/2018/2/layout/IconLabelList"/>
    <dgm:cxn modelId="{34251B9F-7B6D-4691-8013-7AC988364EB0}" type="presParOf" srcId="{E9C9DCAF-3D03-424D-B2EE-9D3C20D2DFA1}" destId="{0A728931-13D4-4B62-90ED-1698C82D3898}" srcOrd="0" destOrd="0" presId="urn:microsoft.com/office/officeart/2018/2/layout/IconLabelList"/>
    <dgm:cxn modelId="{70B26717-E357-4D43-82DD-DAD78F4F9E99}" type="presParOf" srcId="{E9C9DCAF-3D03-424D-B2EE-9D3C20D2DFA1}" destId="{8D309A61-885D-44B5-BBE9-F6A751F166BF}" srcOrd="1" destOrd="0" presId="urn:microsoft.com/office/officeart/2018/2/layout/IconLabelList"/>
    <dgm:cxn modelId="{0719C4BC-2F97-4EB4-B79A-FE7D32153AB9}" type="presParOf" srcId="{E9C9DCAF-3D03-424D-B2EE-9D3C20D2DFA1}" destId="{A65614FF-46AE-42E5-8A52-50E3954F713A}" srcOrd="2" destOrd="0" presId="urn:microsoft.com/office/officeart/2018/2/layout/IconLabelList"/>
    <dgm:cxn modelId="{177C5C6A-D9B0-44CA-92F9-F4BB9E6C2759}" type="presParOf" srcId="{08940D48-F585-49AA-9DBA-22503B9EFCE4}" destId="{D001FBE1-759D-40AF-AF45-65797FCC2BD6}" srcOrd="1" destOrd="0" presId="urn:microsoft.com/office/officeart/2018/2/layout/IconLabelList"/>
    <dgm:cxn modelId="{85E79372-908B-472E-BDE6-ED4B1B706A69}" type="presParOf" srcId="{08940D48-F585-49AA-9DBA-22503B9EFCE4}" destId="{B47EE9FD-EFF3-4AA9-B484-08C7DD3035FA}" srcOrd="2" destOrd="0" presId="urn:microsoft.com/office/officeart/2018/2/layout/IconLabelList"/>
    <dgm:cxn modelId="{406E63C3-D499-4640-9279-01B9CE788607}" type="presParOf" srcId="{B47EE9FD-EFF3-4AA9-B484-08C7DD3035FA}" destId="{50719B74-3B8C-40A6-8842-7ADACB9178ED}" srcOrd="0" destOrd="0" presId="urn:microsoft.com/office/officeart/2018/2/layout/IconLabelList"/>
    <dgm:cxn modelId="{3DB0D96C-D7C4-4393-AE4B-4106E21823C9}" type="presParOf" srcId="{B47EE9FD-EFF3-4AA9-B484-08C7DD3035FA}" destId="{C8456D5D-B67F-4F4E-9ABC-532422CF207B}" srcOrd="1" destOrd="0" presId="urn:microsoft.com/office/officeart/2018/2/layout/IconLabelList"/>
    <dgm:cxn modelId="{4EF24A6E-A614-487E-80CD-06273CE81022}" type="presParOf" srcId="{B47EE9FD-EFF3-4AA9-B484-08C7DD3035FA}" destId="{E821FA7F-18CC-4F94-8AD6-3C87A5A9DACE}" srcOrd="2" destOrd="0" presId="urn:microsoft.com/office/officeart/2018/2/layout/IconLabelList"/>
    <dgm:cxn modelId="{B9FC0336-42A9-4377-BB02-31411DE1DE3D}" type="presParOf" srcId="{08940D48-F585-49AA-9DBA-22503B9EFCE4}" destId="{E216559C-479C-4BD3-98F9-DD279D8F9252}" srcOrd="3" destOrd="0" presId="urn:microsoft.com/office/officeart/2018/2/layout/IconLabelList"/>
    <dgm:cxn modelId="{38CA55D0-7916-462A-A8DB-03DD8FBD6908}" type="presParOf" srcId="{08940D48-F585-49AA-9DBA-22503B9EFCE4}" destId="{C9827718-5189-440A-B488-827E9505CED3}" srcOrd="4" destOrd="0" presId="urn:microsoft.com/office/officeart/2018/2/layout/IconLabelList"/>
    <dgm:cxn modelId="{140A42FD-8C35-4D0B-802B-57A33E0976E9}" type="presParOf" srcId="{C9827718-5189-440A-B488-827E9505CED3}" destId="{F881FA20-78C4-4F41-B1BE-8E8844BDDC33}" srcOrd="0" destOrd="0" presId="urn:microsoft.com/office/officeart/2018/2/layout/IconLabelList"/>
    <dgm:cxn modelId="{4C070563-45CD-47CF-B12B-ADCBC37BC7C1}" type="presParOf" srcId="{C9827718-5189-440A-B488-827E9505CED3}" destId="{0D61DF5C-A8BF-4C6B-84FF-4B36643F1AA2}" srcOrd="1" destOrd="0" presId="urn:microsoft.com/office/officeart/2018/2/layout/IconLabelList"/>
    <dgm:cxn modelId="{EB16E700-C7CE-4D11-9631-2B8083597931}" type="presParOf" srcId="{C9827718-5189-440A-B488-827E9505CED3}" destId="{6C12ED3B-8FA6-482A-9E6A-50D188A3CFF2}" srcOrd="2" destOrd="0" presId="urn:microsoft.com/office/officeart/2018/2/layout/IconLabelList"/>
    <dgm:cxn modelId="{D310BE4D-A250-40F5-B114-A7F69D4545C1}" type="presParOf" srcId="{08940D48-F585-49AA-9DBA-22503B9EFCE4}" destId="{56B7A188-F9DA-4980-8B2D-4F47437A14CE}" srcOrd="5" destOrd="0" presId="urn:microsoft.com/office/officeart/2018/2/layout/IconLabelList"/>
    <dgm:cxn modelId="{B2F400CF-7759-47C6-95A5-D18A0FA0167D}" type="presParOf" srcId="{08940D48-F585-49AA-9DBA-22503B9EFCE4}" destId="{49B27AA5-4B7C-415D-9A09-A2252CA0EE5A}" srcOrd="6" destOrd="0" presId="urn:microsoft.com/office/officeart/2018/2/layout/IconLabelList"/>
    <dgm:cxn modelId="{6564009F-D461-4709-AC6B-A9C682CDE169}" type="presParOf" srcId="{49B27AA5-4B7C-415D-9A09-A2252CA0EE5A}" destId="{8C2BCF3A-2C1A-4925-92AC-7137A6294B29}" srcOrd="0" destOrd="0" presId="urn:microsoft.com/office/officeart/2018/2/layout/IconLabelList"/>
    <dgm:cxn modelId="{CB9D489E-C6AD-4E25-AB73-9505C4368699}" type="presParOf" srcId="{49B27AA5-4B7C-415D-9A09-A2252CA0EE5A}" destId="{ED94B932-559A-4F47-9B97-83631CF33FD8}" srcOrd="1" destOrd="0" presId="urn:microsoft.com/office/officeart/2018/2/layout/IconLabelList"/>
    <dgm:cxn modelId="{315F1C22-E814-43A5-84DC-B2A25F006B8E}" type="presParOf" srcId="{49B27AA5-4B7C-415D-9A09-A2252CA0EE5A}" destId="{2E54D044-973C-45F0-AB82-DC0C36D3872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8A9092-6091-40DC-8502-496BFA2218A8}" type="doc">
      <dgm:prSet loTypeId="urn:microsoft.com/office/officeart/2005/8/layout/list1" loCatId="list" qsTypeId="urn:microsoft.com/office/officeart/2005/8/quickstyle/simple1" qsCatId="simple" csTypeId="urn:microsoft.com/office/officeart/2005/8/colors/accent6_2" csCatId="accent6"/>
      <dgm:spPr/>
      <dgm:t>
        <a:bodyPr/>
        <a:lstStyle/>
        <a:p>
          <a:endParaRPr lang="en-US"/>
        </a:p>
      </dgm:t>
    </dgm:pt>
    <dgm:pt modelId="{326B2DB5-4EC4-4E38-9E89-EB9216829260}">
      <dgm:prSet/>
      <dgm:spPr/>
      <dgm:t>
        <a:bodyPr/>
        <a:lstStyle/>
        <a:p>
          <a:r>
            <a:rPr lang="en-US"/>
            <a:t>Limiting client load</a:t>
          </a:r>
        </a:p>
      </dgm:t>
    </dgm:pt>
    <dgm:pt modelId="{ADE5AE02-4780-49E8-95DA-F963591FD311}" type="parTrans" cxnId="{696D504C-7952-4B0B-A565-8FBCD7FF4C61}">
      <dgm:prSet/>
      <dgm:spPr/>
      <dgm:t>
        <a:bodyPr/>
        <a:lstStyle/>
        <a:p>
          <a:endParaRPr lang="en-US"/>
        </a:p>
      </dgm:t>
    </dgm:pt>
    <dgm:pt modelId="{BC9DDF4C-B3BB-4D9B-8764-02D8F868A749}" type="sibTrans" cxnId="{696D504C-7952-4B0B-A565-8FBCD7FF4C61}">
      <dgm:prSet/>
      <dgm:spPr/>
      <dgm:t>
        <a:bodyPr/>
        <a:lstStyle/>
        <a:p>
          <a:endParaRPr lang="en-US"/>
        </a:p>
      </dgm:t>
    </dgm:pt>
    <dgm:pt modelId="{3509DE38-252E-4E01-A6EF-796464B559B2}">
      <dgm:prSet/>
      <dgm:spPr/>
      <dgm:t>
        <a:bodyPr/>
        <a:lstStyle/>
        <a:p>
          <a:r>
            <a:rPr lang="en-US"/>
            <a:t>Future use case: Cell Phones</a:t>
          </a:r>
        </a:p>
      </dgm:t>
    </dgm:pt>
    <dgm:pt modelId="{D12D18B9-1DDC-4EEF-90CF-0A62DA6A9A88}" type="parTrans" cxnId="{79C5F326-F816-4F8C-853A-90E93BF2905D}">
      <dgm:prSet/>
      <dgm:spPr/>
      <dgm:t>
        <a:bodyPr/>
        <a:lstStyle/>
        <a:p>
          <a:endParaRPr lang="en-US"/>
        </a:p>
      </dgm:t>
    </dgm:pt>
    <dgm:pt modelId="{47C7902B-AD5B-4808-AA2A-042A0D9B5793}" type="sibTrans" cxnId="{79C5F326-F816-4F8C-853A-90E93BF2905D}">
      <dgm:prSet/>
      <dgm:spPr/>
      <dgm:t>
        <a:bodyPr/>
        <a:lstStyle/>
        <a:p>
          <a:endParaRPr lang="en-US"/>
        </a:p>
      </dgm:t>
    </dgm:pt>
    <dgm:pt modelId="{F23D9BA3-508B-45CC-B552-561D5E5E734E}">
      <dgm:prSet/>
      <dgm:spPr/>
      <dgm:t>
        <a:bodyPr/>
        <a:lstStyle/>
        <a:p>
          <a:r>
            <a:rPr lang="en-US"/>
            <a:t>Distributed power consumption across devices </a:t>
          </a:r>
        </a:p>
      </dgm:t>
    </dgm:pt>
    <dgm:pt modelId="{3E0CE2F8-DE88-4A11-962A-6C732922DF32}" type="parTrans" cxnId="{ADF8E868-27CA-4DE2-AF50-2C730BA40B46}">
      <dgm:prSet/>
      <dgm:spPr/>
      <dgm:t>
        <a:bodyPr/>
        <a:lstStyle/>
        <a:p>
          <a:endParaRPr lang="en-US"/>
        </a:p>
      </dgm:t>
    </dgm:pt>
    <dgm:pt modelId="{581AA6AC-9136-4613-82C1-9D3FA400F0C6}" type="sibTrans" cxnId="{ADF8E868-27CA-4DE2-AF50-2C730BA40B46}">
      <dgm:prSet/>
      <dgm:spPr/>
      <dgm:t>
        <a:bodyPr/>
        <a:lstStyle/>
        <a:p>
          <a:endParaRPr lang="en-US"/>
        </a:p>
      </dgm:t>
    </dgm:pt>
    <dgm:pt modelId="{D1854A60-6CF2-4F73-B79A-1B68BDD02698}">
      <dgm:prSet/>
      <dgm:spPr/>
      <dgm:t>
        <a:bodyPr/>
        <a:lstStyle/>
        <a:p>
          <a:r>
            <a:rPr lang="en-US"/>
            <a:t>Network bandwidth is highly limiting</a:t>
          </a:r>
        </a:p>
      </dgm:t>
    </dgm:pt>
    <dgm:pt modelId="{4A1454D5-552B-48CF-97A8-D9339E84A3D0}" type="parTrans" cxnId="{32CD80DF-6834-4603-B068-8BA00CF2E670}">
      <dgm:prSet/>
      <dgm:spPr/>
      <dgm:t>
        <a:bodyPr/>
        <a:lstStyle/>
        <a:p>
          <a:endParaRPr lang="en-US"/>
        </a:p>
      </dgm:t>
    </dgm:pt>
    <dgm:pt modelId="{95E56B37-0B18-466E-B553-5BF6707638E2}" type="sibTrans" cxnId="{32CD80DF-6834-4603-B068-8BA00CF2E670}">
      <dgm:prSet/>
      <dgm:spPr/>
      <dgm:t>
        <a:bodyPr/>
        <a:lstStyle/>
        <a:p>
          <a:endParaRPr lang="en-US"/>
        </a:p>
      </dgm:t>
    </dgm:pt>
    <dgm:pt modelId="{21E71B87-4C78-428D-A139-8B9F88EE9F6D}">
      <dgm:prSet/>
      <dgm:spPr/>
      <dgm:t>
        <a:bodyPr/>
        <a:lstStyle/>
        <a:p>
          <a:r>
            <a:rPr lang="en-US"/>
            <a:t>Highly scalable</a:t>
          </a:r>
        </a:p>
      </dgm:t>
    </dgm:pt>
    <dgm:pt modelId="{0807C287-3606-4F8D-B1E4-64D28FD01BD4}" type="parTrans" cxnId="{7D4E00FC-29B0-486A-B615-4E155797FBD8}">
      <dgm:prSet/>
      <dgm:spPr/>
      <dgm:t>
        <a:bodyPr/>
        <a:lstStyle/>
        <a:p>
          <a:endParaRPr lang="en-US"/>
        </a:p>
      </dgm:t>
    </dgm:pt>
    <dgm:pt modelId="{DCA61BD0-953F-4675-8FA8-9476F8BBB0ED}" type="sibTrans" cxnId="{7D4E00FC-29B0-486A-B615-4E155797FBD8}">
      <dgm:prSet/>
      <dgm:spPr/>
      <dgm:t>
        <a:bodyPr/>
        <a:lstStyle/>
        <a:p>
          <a:endParaRPr lang="en-US"/>
        </a:p>
      </dgm:t>
    </dgm:pt>
    <dgm:pt modelId="{708348AF-CB06-4E0C-8160-D39FD1D7D088}">
      <dgm:prSet/>
      <dgm:spPr/>
      <dgm:t>
        <a:bodyPr/>
        <a:lstStyle/>
        <a:p>
          <a:r>
            <a:rPr lang="en-US"/>
            <a:t>Clients’ ease of processing lower amounts of data</a:t>
          </a:r>
        </a:p>
      </dgm:t>
    </dgm:pt>
    <dgm:pt modelId="{D5E7EF07-C993-4466-ADA6-4583EBA78FFE}" type="parTrans" cxnId="{DD19AEB2-33A6-495D-BFC5-C8EC46EEBFFC}">
      <dgm:prSet/>
      <dgm:spPr/>
      <dgm:t>
        <a:bodyPr/>
        <a:lstStyle/>
        <a:p>
          <a:endParaRPr lang="en-US"/>
        </a:p>
      </dgm:t>
    </dgm:pt>
    <dgm:pt modelId="{17A14CCC-059B-43E5-89F3-44921BFBDB83}" type="sibTrans" cxnId="{DD19AEB2-33A6-495D-BFC5-C8EC46EEBFFC}">
      <dgm:prSet/>
      <dgm:spPr/>
      <dgm:t>
        <a:bodyPr/>
        <a:lstStyle/>
        <a:p>
          <a:endParaRPr lang="en-US"/>
        </a:p>
      </dgm:t>
    </dgm:pt>
    <dgm:pt modelId="{08401921-9402-400E-878E-BF7A5B0528A4}">
      <dgm:prSet/>
      <dgm:spPr/>
      <dgm:t>
        <a:bodyPr/>
        <a:lstStyle/>
        <a:p>
          <a:r>
            <a:rPr lang="en-US"/>
            <a:t>Tiers can vertically increase forming large but manageable trees</a:t>
          </a:r>
        </a:p>
      </dgm:t>
    </dgm:pt>
    <dgm:pt modelId="{44EA0D47-D648-4740-ABC8-16EABDAEEB3A}" type="parTrans" cxnId="{7CB6A33D-F031-4A18-A009-3A1374F61D58}">
      <dgm:prSet/>
      <dgm:spPr/>
      <dgm:t>
        <a:bodyPr/>
        <a:lstStyle/>
        <a:p>
          <a:endParaRPr lang="en-US"/>
        </a:p>
      </dgm:t>
    </dgm:pt>
    <dgm:pt modelId="{07B36DC5-9C94-4CDE-A4AB-5C175B3B2938}" type="sibTrans" cxnId="{7CB6A33D-F031-4A18-A009-3A1374F61D58}">
      <dgm:prSet/>
      <dgm:spPr/>
      <dgm:t>
        <a:bodyPr/>
        <a:lstStyle/>
        <a:p>
          <a:endParaRPr lang="en-US"/>
        </a:p>
      </dgm:t>
    </dgm:pt>
    <dgm:pt modelId="{51A21723-56F6-4FD4-BA6C-62BA2B9C983B}">
      <dgm:prSet/>
      <dgm:spPr/>
      <dgm:t>
        <a:bodyPr/>
        <a:lstStyle/>
        <a:p>
          <a:r>
            <a:rPr lang="en-US"/>
            <a:t>Slow global convergence, but quick local convergence</a:t>
          </a:r>
        </a:p>
      </dgm:t>
    </dgm:pt>
    <dgm:pt modelId="{AD4E11D8-22AD-4496-A2B7-C80B4FA6A7AD}" type="parTrans" cxnId="{27D00273-9302-4EB0-B005-5C8375D9BB12}">
      <dgm:prSet/>
      <dgm:spPr/>
      <dgm:t>
        <a:bodyPr/>
        <a:lstStyle/>
        <a:p>
          <a:endParaRPr lang="en-US"/>
        </a:p>
      </dgm:t>
    </dgm:pt>
    <dgm:pt modelId="{61AC38C7-4C20-44C4-867D-D40846203799}" type="sibTrans" cxnId="{27D00273-9302-4EB0-B005-5C8375D9BB12}">
      <dgm:prSet/>
      <dgm:spPr/>
      <dgm:t>
        <a:bodyPr/>
        <a:lstStyle/>
        <a:p>
          <a:endParaRPr lang="en-US"/>
        </a:p>
      </dgm:t>
    </dgm:pt>
    <dgm:pt modelId="{2FD6D52B-A102-4F95-9401-8A4BCEDF2492}">
      <dgm:prSet/>
      <dgm:spPr/>
      <dgm:t>
        <a:bodyPr/>
        <a:lstStyle/>
        <a:p>
          <a:r>
            <a:rPr lang="en-US"/>
            <a:t>Effective geospatial separation</a:t>
          </a:r>
        </a:p>
      </dgm:t>
    </dgm:pt>
    <dgm:pt modelId="{41EB98B5-148C-41E1-A7CD-259B0354BC66}" type="parTrans" cxnId="{B397FAC5-36A3-4E52-A235-C77A42D2C97E}">
      <dgm:prSet/>
      <dgm:spPr/>
      <dgm:t>
        <a:bodyPr/>
        <a:lstStyle/>
        <a:p>
          <a:endParaRPr lang="en-US"/>
        </a:p>
      </dgm:t>
    </dgm:pt>
    <dgm:pt modelId="{511F9245-A9D2-4E1E-A838-0E0898F7F68F}" type="sibTrans" cxnId="{B397FAC5-36A3-4E52-A235-C77A42D2C97E}">
      <dgm:prSet/>
      <dgm:spPr/>
      <dgm:t>
        <a:bodyPr/>
        <a:lstStyle/>
        <a:p>
          <a:endParaRPr lang="en-US"/>
        </a:p>
      </dgm:t>
    </dgm:pt>
    <dgm:pt modelId="{5A8EB3F4-B992-4E46-9FAC-1E8E2B14DD4D}">
      <dgm:prSet/>
      <dgm:spPr/>
      <dgm:t>
        <a:bodyPr/>
        <a:lstStyle/>
        <a:p>
          <a:r>
            <a:rPr lang="en-US"/>
            <a:t>Learning moves with users</a:t>
          </a:r>
        </a:p>
      </dgm:t>
    </dgm:pt>
    <dgm:pt modelId="{463D20C9-6A58-4EAE-B534-DC70A60967BB}" type="parTrans" cxnId="{D84F388D-2E04-412C-ACA6-50BAE1B6EAB6}">
      <dgm:prSet/>
      <dgm:spPr/>
      <dgm:t>
        <a:bodyPr/>
        <a:lstStyle/>
        <a:p>
          <a:endParaRPr lang="en-US"/>
        </a:p>
      </dgm:t>
    </dgm:pt>
    <dgm:pt modelId="{8496BB45-922C-4972-9736-32CA740D6773}" type="sibTrans" cxnId="{D84F388D-2E04-412C-ACA6-50BAE1B6EAB6}">
      <dgm:prSet/>
      <dgm:spPr/>
      <dgm:t>
        <a:bodyPr/>
        <a:lstStyle/>
        <a:p>
          <a:endParaRPr lang="en-US"/>
        </a:p>
      </dgm:t>
    </dgm:pt>
    <dgm:pt modelId="{5B4FD729-70A6-4E60-82E2-2926A6D3280F}">
      <dgm:prSet/>
      <dgm:spPr/>
      <dgm:t>
        <a:bodyPr/>
        <a:lstStyle/>
        <a:p>
          <a:r>
            <a:rPr lang="en-US"/>
            <a:t>Local learning more relevant than global (think going across countries)</a:t>
          </a:r>
        </a:p>
      </dgm:t>
    </dgm:pt>
    <dgm:pt modelId="{CC1BDC58-E0D7-41BC-A78C-4E73F971C51A}" type="parTrans" cxnId="{8E563287-A1ED-4725-B16E-AAAF8F9E6887}">
      <dgm:prSet/>
      <dgm:spPr/>
      <dgm:t>
        <a:bodyPr/>
        <a:lstStyle/>
        <a:p>
          <a:endParaRPr lang="en-US"/>
        </a:p>
      </dgm:t>
    </dgm:pt>
    <dgm:pt modelId="{DF552D23-1C4B-49A5-844C-BC2A8E232BA5}" type="sibTrans" cxnId="{8E563287-A1ED-4725-B16E-AAAF8F9E6887}">
      <dgm:prSet/>
      <dgm:spPr/>
      <dgm:t>
        <a:bodyPr/>
        <a:lstStyle/>
        <a:p>
          <a:endParaRPr lang="en-US"/>
        </a:p>
      </dgm:t>
    </dgm:pt>
    <dgm:pt modelId="{0F863E80-0D92-443A-A6CF-8E96FEFB1969}" type="pres">
      <dgm:prSet presAssocID="{E38A9092-6091-40DC-8502-496BFA2218A8}" presName="linear" presStyleCnt="0">
        <dgm:presLayoutVars>
          <dgm:dir/>
          <dgm:animLvl val="lvl"/>
          <dgm:resizeHandles val="exact"/>
        </dgm:presLayoutVars>
      </dgm:prSet>
      <dgm:spPr/>
    </dgm:pt>
    <dgm:pt modelId="{0D81F958-4523-424D-A921-0AD72AF3F71D}" type="pres">
      <dgm:prSet presAssocID="{326B2DB5-4EC4-4E38-9E89-EB9216829260}" presName="parentLin" presStyleCnt="0"/>
      <dgm:spPr/>
    </dgm:pt>
    <dgm:pt modelId="{3251AC0A-B9F8-493F-A905-E14B52FC98BF}" type="pres">
      <dgm:prSet presAssocID="{326B2DB5-4EC4-4E38-9E89-EB9216829260}" presName="parentLeftMargin" presStyleLbl="node1" presStyleIdx="0" presStyleCnt="3"/>
      <dgm:spPr/>
    </dgm:pt>
    <dgm:pt modelId="{5D3591BD-3FD6-4192-9CEA-5208D3BBA75C}" type="pres">
      <dgm:prSet presAssocID="{326B2DB5-4EC4-4E38-9E89-EB9216829260}" presName="parentText" presStyleLbl="node1" presStyleIdx="0" presStyleCnt="3">
        <dgm:presLayoutVars>
          <dgm:chMax val="0"/>
          <dgm:bulletEnabled val="1"/>
        </dgm:presLayoutVars>
      </dgm:prSet>
      <dgm:spPr/>
    </dgm:pt>
    <dgm:pt modelId="{BDA08444-592C-4440-B415-03B2F057A284}" type="pres">
      <dgm:prSet presAssocID="{326B2DB5-4EC4-4E38-9E89-EB9216829260}" presName="negativeSpace" presStyleCnt="0"/>
      <dgm:spPr/>
    </dgm:pt>
    <dgm:pt modelId="{A324E309-D80A-49AD-B153-2956F2B46E66}" type="pres">
      <dgm:prSet presAssocID="{326B2DB5-4EC4-4E38-9E89-EB9216829260}" presName="childText" presStyleLbl="conFgAcc1" presStyleIdx="0" presStyleCnt="3">
        <dgm:presLayoutVars>
          <dgm:bulletEnabled val="1"/>
        </dgm:presLayoutVars>
      </dgm:prSet>
      <dgm:spPr/>
    </dgm:pt>
    <dgm:pt modelId="{311A0DF8-3DB0-482A-A436-AAB316FF22B1}" type="pres">
      <dgm:prSet presAssocID="{BC9DDF4C-B3BB-4D9B-8764-02D8F868A749}" presName="spaceBetweenRectangles" presStyleCnt="0"/>
      <dgm:spPr/>
    </dgm:pt>
    <dgm:pt modelId="{99E4DED4-7C23-4AB6-B736-DCCCFFF9E312}" type="pres">
      <dgm:prSet presAssocID="{21E71B87-4C78-428D-A139-8B9F88EE9F6D}" presName="parentLin" presStyleCnt="0"/>
      <dgm:spPr/>
    </dgm:pt>
    <dgm:pt modelId="{88F1B4A7-2DDE-4489-B100-2540AF5F8A81}" type="pres">
      <dgm:prSet presAssocID="{21E71B87-4C78-428D-A139-8B9F88EE9F6D}" presName="parentLeftMargin" presStyleLbl="node1" presStyleIdx="0" presStyleCnt="3"/>
      <dgm:spPr/>
    </dgm:pt>
    <dgm:pt modelId="{CDC4EB9E-6454-4796-9BB1-18DF2E628E53}" type="pres">
      <dgm:prSet presAssocID="{21E71B87-4C78-428D-A139-8B9F88EE9F6D}" presName="parentText" presStyleLbl="node1" presStyleIdx="1" presStyleCnt="3">
        <dgm:presLayoutVars>
          <dgm:chMax val="0"/>
          <dgm:bulletEnabled val="1"/>
        </dgm:presLayoutVars>
      </dgm:prSet>
      <dgm:spPr/>
    </dgm:pt>
    <dgm:pt modelId="{D0426006-5C04-4530-9B9D-0E8E514098F0}" type="pres">
      <dgm:prSet presAssocID="{21E71B87-4C78-428D-A139-8B9F88EE9F6D}" presName="negativeSpace" presStyleCnt="0"/>
      <dgm:spPr/>
    </dgm:pt>
    <dgm:pt modelId="{E0EE91AE-07DA-4210-9E71-CC1322AFB272}" type="pres">
      <dgm:prSet presAssocID="{21E71B87-4C78-428D-A139-8B9F88EE9F6D}" presName="childText" presStyleLbl="conFgAcc1" presStyleIdx="1" presStyleCnt="3">
        <dgm:presLayoutVars>
          <dgm:bulletEnabled val="1"/>
        </dgm:presLayoutVars>
      </dgm:prSet>
      <dgm:spPr/>
    </dgm:pt>
    <dgm:pt modelId="{74F95EBE-FEDC-4D38-9397-323BFD4C52BC}" type="pres">
      <dgm:prSet presAssocID="{DCA61BD0-953F-4675-8FA8-9476F8BBB0ED}" presName="spaceBetweenRectangles" presStyleCnt="0"/>
      <dgm:spPr/>
    </dgm:pt>
    <dgm:pt modelId="{8A6FF715-4B66-4B70-9E9A-EC20E92A0425}" type="pres">
      <dgm:prSet presAssocID="{51A21723-56F6-4FD4-BA6C-62BA2B9C983B}" presName="parentLin" presStyleCnt="0"/>
      <dgm:spPr/>
    </dgm:pt>
    <dgm:pt modelId="{4731AAC0-70E2-49E7-89AC-D760C6D33E20}" type="pres">
      <dgm:prSet presAssocID="{51A21723-56F6-4FD4-BA6C-62BA2B9C983B}" presName="parentLeftMargin" presStyleLbl="node1" presStyleIdx="1" presStyleCnt="3"/>
      <dgm:spPr/>
    </dgm:pt>
    <dgm:pt modelId="{07AE2547-12F7-47BC-A1E5-8C39C7CD9749}" type="pres">
      <dgm:prSet presAssocID="{51A21723-56F6-4FD4-BA6C-62BA2B9C983B}" presName="parentText" presStyleLbl="node1" presStyleIdx="2" presStyleCnt="3">
        <dgm:presLayoutVars>
          <dgm:chMax val="0"/>
          <dgm:bulletEnabled val="1"/>
        </dgm:presLayoutVars>
      </dgm:prSet>
      <dgm:spPr/>
    </dgm:pt>
    <dgm:pt modelId="{1D873904-8451-462D-B19A-7B6A79C6A69D}" type="pres">
      <dgm:prSet presAssocID="{51A21723-56F6-4FD4-BA6C-62BA2B9C983B}" presName="negativeSpace" presStyleCnt="0"/>
      <dgm:spPr/>
    </dgm:pt>
    <dgm:pt modelId="{C78EFBD7-1099-47B5-B539-7E557EC46926}" type="pres">
      <dgm:prSet presAssocID="{51A21723-56F6-4FD4-BA6C-62BA2B9C983B}" presName="childText" presStyleLbl="conFgAcc1" presStyleIdx="2" presStyleCnt="3">
        <dgm:presLayoutVars>
          <dgm:bulletEnabled val="1"/>
        </dgm:presLayoutVars>
      </dgm:prSet>
      <dgm:spPr/>
    </dgm:pt>
  </dgm:ptLst>
  <dgm:cxnLst>
    <dgm:cxn modelId="{3725FA17-0CB0-4A26-8239-180F26EB8662}" type="presOf" srcId="{21E71B87-4C78-428D-A139-8B9F88EE9F6D}" destId="{CDC4EB9E-6454-4796-9BB1-18DF2E628E53}" srcOrd="1" destOrd="0" presId="urn:microsoft.com/office/officeart/2005/8/layout/list1"/>
    <dgm:cxn modelId="{79C5F326-F816-4F8C-853A-90E93BF2905D}" srcId="{326B2DB5-4EC4-4E38-9E89-EB9216829260}" destId="{3509DE38-252E-4E01-A6EF-796464B559B2}" srcOrd="0" destOrd="0" parTransId="{D12D18B9-1DDC-4EEF-90CF-0A62DA6A9A88}" sibTransId="{47C7902B-AD5B-4808-AA2A-042A0D9B5793}"/>
    <dgm:cxn modelId="{3927A627-EF8B-464C-AEF4-9EEBE8A1FD89}" type="presOf" srcId="{08401921-9402-400E-878E-BF7A5B0528A4}" destId="{E0EE91AE-07DA-4210-9E71-CC1322AFB272}" srcOrd="0" destOrd="1" presId="urn:microsoft.com/office/officeart/2005/8/layout/list1"/>
    <dgm:cxn modelId="{85787F3B-FC24-419A-ACFD-2313D50842BA}" type="presOf" srcId="{2FD6D52B-A102-4F95-9401-8A4BCEDF2492}" destId="{C78EFBD7-1099-47B5-B539-7E557EC46926}" srcOrd="0" destOrd="0" presId="urn:microsoft.com/office/officeart/2005/8/layout/list1"/>
    <dgm:cxn modelId="{7CB6A33D-F031-4A18-A009-3A1374F61D58}" srcId="{21E71B87-4C78-428D-A139-8B9F88EE9F6D}" destId="{08401921-9402-400E-878E-BF7A5B0528A4}" srcOrd="1" destOrd="0" parTransId="{44EA0D47-D648-4740-ABC8-16EABDAEEB3A}" sibTransId="{07B36DC5-9C94-4CDE-A4AB-5C175B3B2938}"/>
    <dgm:cxn modelId="{ADF8E868-27CA-4DE2-AF50-2C730BA40B46}" srcId="{326B2DB5-4EC4-4E38-9E89-EB9216829260}" destId="{F23D9BA3-508B-45CC-B552-561D5E5E734E}" srcOrd="1" destOrd="0" parTransId="{3E0CE2F8-DE88-4A11-962A-6C732922DF32}" sibTransId="{581AA6AC-9136-4613-82C1-9D3FA400F0C6}"/>
    <dgm:cxn modelId="{696D504C-7952-4B0B-A565-8FBCD7FF4C61}" srcId="{E38A9092-6091-40DC-8502-496BFA2218A8}" destId="{326B2DB5-4EC4-4E38-9E89-EB9216829260}" srcOrd="0" destOrd="0" parTransId="{ADE5AE02-4780-49E8-95DA-F963591FD311}" sibTransId="{BC9DDF4C-B3BB-4D9B-8764-02D8F868A749}"/>
    <dgm:cxn modelId="{284E984F-0C6E-40AC-AF6F-B84CF0749A22}" type="presOf" srcId="{708348AF-CB06-4E0C-8160-D39FD1D7D088}" destId="{E0EE91AE-07DA-4210-9E71-CC1322AFB272}" srcOrd="0" destOrd="0" presId="urn:microsoft.com/office/officeart/2005/8/layout/list1"/>
    <dgm:cxn modelId="{27D00273-9302-4EB0-B005-5C8375D9BB12}" srcId="{E38A9092-6091-40DC-8502-496BFA2218A8}" destId="{51A21723-56F6-4FD4-BA6C-62BA2B9C983B}" srcOrd="2" destOrd="0" parTransId="{AD4E11D8-22AD-4496-A2B7-C80B4FA6A7AD}" sibTransId="{61AC38C7-4C20-44C4-867D-D40846203799}"/>
    <dgm:cxn modelId="{EA407457-B98E-48D9-B5E0-17EDB1D1BD1D}" type="presOf" srcId="{326B2DB5-4EC4-4E38-9E89-EB9216829260}" destId="{3251AC0A-B9F8-493F-A905-E14B52FC98BF}" srcOrd="0" destOrd="0" presId="urn:microsoft.com/office/officeart/2005/8/layout/list1"/>
    <dgm:cxn modelId="{8E563287-A1ED-4725-B16E-AAAF8F9E6887}" srcId="{51A21723-56F6-4FD4-BA6C-62BA2B9C983B}" destId="{5B4FD729-70A6-4E60-82E2-2926A6D3280F}" srcOrd="2" destOrd="0" parTransId="{CC1BDC58-E0D7-41BC-A78C-4E73F971C51A}" sibTransId="{DF552D23-1C4B-49A5-844C-BC2A8E232BA5}"/>
    <dgm:cxn modelId="{D84F388D-2E04-412C-ACA6-50BAE1B6EAB6}" srcId="{51A21723-56F6-4FD4-BA6C-62BA2B9C983B}" destId="{5A8EB3F4-B992-4E46-9FAC-1E8E2B14DD4D}" srcOrd="1" destOrd="0" parTransId="{463D20C9-6A58-4EAE-B534-DC70A60967BB}" sibTransId="{8496BB45-922C-4972-9736-32CA740D6773}"/>
    <dgm:cxn modelId="{7B99B191-68E4-4220-B634-BED53F0BB492}" type="presOf" srcId="{51A21723-56F6-4FD4-BA6C-62BA2B9C983B}" destId="{4731AAC0-70E2-49E7-89AC-D760C6D33E20}" srcOrd="0" destOrd="0" presId="urn:microsoft.com/office/officeart/2005/8/layout/list1"/>
    <dgm:cxn modelId="{67EA269A-FEC5-41B1-840B-2AA59F229590}" type="presOf" srcId="{5B4FD729-70A6-4E60-82E2-2926A6D3280F}" destId="{C78EFBD7-1099-47B5-B539-7E557EC46926}" srcOrd="0" destOrd="2" presId="urn:microsoft.com/office/officeart/2005/8/layout/list1"/>
    <dgm:cxn modelId="{12FBACA2-2B63-48E4-83BD-8916C0558C3C}" type="presOf" srcId="{5A8EB3F4-B992-4E46-9FAC-1E8E2B14DD4D}" destId="{C78EFBD7-1099-47B5-B539-7E557EC46926}" srcOrd="0" destOrd="1" presId="urn:microsoft.com/office/officeart/2005/8/layout/list1"/>
    <dgm:cxn modelId="{DD19AEB2-33A6-495D-BFC5-C8EC46EEBFFC}" srcId="{21E71B87-4C78-428D-A139-8B9F88EE9F6D}" destId="{708348AF-CB06-4E0C-8160-D39FD1D7D088}" srcOrd="0" destOrd="0" parTransId="{D5E7EF07-C993-4466-ADA6-4583EBA78FFE}" sibTransId="{17A14CCC-059B-43E5-89F3-44921BFBDB83}"/>
    <dgm:cxn modelId="{B397FAC5-36A3-4E52-A235-C77A42D2C97E}" srcId="{51A21723-56F6-4FD4-BA6C-62BA2B9C983B}" destId="{2FD6D52B-A102-4F95-9401-8A4BCEDF2492}" srcOrd="0" destOrd="0" parTransId="{41EB98B5-148C-41E1-A7CD-259B0354BC66}" sibTransId="{511F9245-A9D2-4E1E-A838-0E0898F7F68F}"/>
    <dgm:cxn modelId="{84C84BC9-FCD6-49E0-9F04-D2388BEF330A}" type="presOf" srcId="{326B2DB5-4EC4-4E38-9E89-EB9216829260}" destId="{5D3591BD-3FD6-4192-9CEA-5208D3BBA75C}" srcOrd="1" destOrd="0" presId="urn:microsoft.com/office/officeart/2005/8/layout/list1"/>
    <dgm:cxn modelId="{095787CA-9F25-4DC8-9823-2F19DE0D2412}" type="presOf" srcId="{D1854A60-6CF2-4F73-B79A-1B68BDD02698}" destId="{A324E309-D80A-49AD-B153-2956F2B46E66}" srcOrd="0" destOrd="2" presId="urn:microsoft.com/office/officeart/2005/8/layout/list1"/>
    <dgm:cxn modelId="{2C7BF2D6-2556-4873-9717-7CBD7C96BE4A}" type="presOf" srcId="{E38A9092-6091-40DC-8502-496BFA2218A8}" destId="{0F863E80-0D92-443A-A6CF-8E96FEFB1969}" srcOrd="0" destOrd="0" presId="urn:microsoft.com/office/officeart/2005/8/layout/list1"/>
    <dgm:cxn modelId="{32CD80DF-6834-4603-B068-8BA00CF2E670}" srcId="{326B2DB5-4EC4-4E38-9E89-EB9216829260}" destId="{D1854A60-6CF2-4F73-B79A-1B68BDD02698}" srcOrd="2" destOrd="0" parTransId="{4A1454D5-552B-48CF-97A8-D9339E84A3D0}" sibTransId="{95E56B37-0B18-466E-B553-5BF6707638E2}"/>
    <dgm:cxn modelId="{7AC9AEEB-3058-4A39-BAF0-F85C790C8979}" type="presOf" srcId="{3509DE38-252E-4E01-A6EF-796464B559B2}" destId="{A324E309-D80A-49AD-B153-2956F2B46E66}" srcOrd="0" destOrd="0" presId="urn:microsoft.com/office/officeart/2005/8/layout/list1"/>
    <dgm:cxn modelId="{BE6B76F3-44EE-465F-8297-0D4EB3B1DF05}" type="presOf" srcId="{21E71B87-4C78-428D-A139-8B9F88EE9F6D}" destId="{88F1B4A7-2DDE-4489-B100-2540AF5F8A81}" srcOrd="0" destOrd="0" presId="urn:microsoft.com/office/officeart/2005/8/layout/list1"/>
    <dgm:cxn modelId="{F94896F6-2D37-4215-8482-BF169949D5B0}" type="presOf" srcId="{F23D9BA3-508B-45CC-B552-561D5E5E734E}" destId="{A324E309-D80A-49AD-B153-2956F2B46E66}" srcOrd="0" destOrd="1" presId="urn:microsoft.com/office/officeart/2005/8/layout/list1"/>
    <dgm:cxn modelId="{708BC8F7-D16B-4614-B769-D58D39DCDE91}" type="presOf" srcId="{51A21723-56F6-4FD4-BA6C-62BA2B9C983B}" destId="{07AE2547-12F7-47BC-A1E5-8C39C7CD9749}" srcOrd="1" destOrd="0" presId="urn:microsoft.com/office/officeart/2005/8/layout/list1"/>
    <dgm:cxn modelId="{7D4E00FC-29B0-486A-B615-4E155797FBD8}" srcId="{E38A9092-6091-40DC-8502-496BFA2218A8}" destId="{21E71B87-4C78-428D-A139-8B9F88EE9F6D}" srcOrd="1" destOrd="0" parTransId="{0807C287-3606-4F8D-B1E4-64D28FD01BD4}" sibTransId="{DCA61BD0-953F-4675-8FA8-9476F8BBB0ED}"/>
    <dgm:cxn modelId="{99DDE746-A5E4-4BE0-AC1D-569005D7C2D5}" type="presParOf" srcId="{0F863E80-0D92-443A-A6CF-8E96FEFB1969}" destId="{0D81F958-4523-424D-A921-0AD72AF3F71D}" srcOrd="0" destOrd="0" presId="urn:microsoft.com/office/officeart/2005/8/layout/list1"/>
    <dgm:cxn modelId="{2AD3CFD5-BEB4-4F5C-BEFB-AF082D60C32F}" type="presParOf" srcId="{0D81F958-4523-424D-A921-0AD72AF3F71D}" destId="{3251AC0A-B9F8-493F-A905-E14B52FC98BF}" srcOrd="0" destOrd="0" presId="urn:microsoft.com/office/officeart/2005/8/layout/list1"/>
    <dgm:cxn modelId="{36D69697-8207-47F1-90D7-89BF80FFF7F3}" type="presParOf" srcId="{0D81F958-4523-424D-A921-0AD72AF3F71D}" destId="{5D3591BD-3FD6-4192-9CEA-5208D3BBA75C}" srcOrd="1" destOrd="0" presId="urn:microsoft.com/office/officeart/2005/8/layout/list1"/>
    <dgm:cxn modelId="{CBA00588-77AB-44B6-916F-0A7A4EA25E67}" type="presParOf" srcId="{0F863E80-0D92-443A-A6CF-8E96FEFB1969}" destId="{BDA08444-592C-4440-B415-03B2F057A284}" srcOrd="1" destOrd="0" presId="urn:microsoft.com/office/officeart/2005/8/layout/list1"/>
    <dgm:cxn modelId="{BCC88CD4-6042-4F67-9D99-B6A00B3366A1}" type="presParOf" srcId="{0F863E80-0D92-443A-A6CF-8E96FEFB1969}" destId="{A324E309-D80A-49AD-B153-2956F2B46E66}" srcOrd="2" destOrd="0" presId="urn:microsoft.com/office/officeart/2005/8/layout/list1"/>
    <dgm:cxn modelId="{04E530B2-4111-49C7-8EED-365A704FBCE5}" type="presParOf" srcId="{0F863E80-0D92-443A-A6CF-8E96FEFB1969}" destId="{311A0DF8-3DB0-482A-A436-AAB316FF22B1}" srcOrd="3" destOrd="0" presId="urn:microsoft.com/office/officeart/2005/8/layout/list1"/>
    <dgm:cxn modelId="{5A925BD5-1BDF-40A9-85D1-76BA704D63DD}" type="presParOf" srcId="{0F863E80-0D92-443A-A6CF-8E96FEFB1969}" destId="{99E4DED4-7C23-4AB6-B736-DCCCFFF9E312}" srcOrd="4" destOrd="0" presId="urn:microsoft.com/office/officeart/2005/8/layout/list1"/>
    <dgm:cxn modelId="{04530CD1-5203-4D57-846B-B3436BEAE6CC}" type="presParOf" srcId="{99E4DED4-7C23-4AB6-B736-DCCCFFF9E312}" destId="{88F1B4A7-2DDE-4489-B100-2540AF5F8A81}" srcOrd="0" destOrd="0" presId="urn:microsoft.com/office/officeart/2005/8/layout/list1"/>
    <dgm:cxn modelId="{0632795A-CC6E-4228-A739-78F90A746CB7}" type="presParOf" srcId="{99E4DED4-7C23-4AB6-B736-DCCCFFF9E312}" destId="{CDC4EB9E-6454-4796-9BB1-18DF2E628E53}" srcOrd="1" destOrd="0" presId="urn:microsoft.com/office/officeart/2005/8/layout/list1"/>
    <dgm:cxn modelId="{DBFE2DA5-832C-491D-AFA6-4F5ED54BFBD2}" type="presParOf" srcId="{0F863E80-0D92-443A-A6CF-8E96FEFB1969}" destId="{D0426006-5C04-4530-9B9D-0E8E514098F0}" srcOrd="5" destOrd="0" presId="urn:microsoft.com/office/officeart/2005/8/layout/list1"/>
    <dgm:cxn modelId="{3F521B2D-A55E-42F8-8426-52E1C07279B5}" type="presParOf" srcId="{0F863E80-0D92-443A-A6CF-8E96FEFB1969}" destId="{E0EE91AE-07DA-4210-9E71-CC1322AFB272}" srcOrd="6" destOrd="0" presId="urn:microsoft.com/office/officeart/2005/8/layout/list1"/>
    <dgm:cxn modelId="{C6BBA53A-BC25-49F7-994A-39D7B6366B39}" type="presParOf" srcId="{0F863E80-0D92-443A-A6CF-8E96FEFB1969}" destId="{74F95EBE-FEDC-4D38-9397-323BFD4C52BC}" srcOrd="7" destOrd="0" presId="urn:microsoft.com/office/officeart/2005/8/layout/list1"/>
    <dgm:cxn modelId="{03DE7709-9AF3-43DD-BA96-6FC07CEE9C00}" type="presParOf" srcId="{0F863E80-0D92-443A-A6CF-8E96FEFB1969}" destId="{8A6FF715-4B66-4B70-9E9A-EC20E92A0425}" srcOrd="8" destOrd="0" presId="urn:microsoft.com/office/officeart/2005/8/layout/list1"/>
    <dgm:cxn modelId="{226853C5-48A9-488C-A27D-06DC3B030705}" type="presParOf" srcId="{8A6FF715-4B66-4B70-9E9A-EC20E92A0425}" destId="{4731AAC0-70E2-49E7-89AC-D760C6D33E20}" srcOrd="0" destOrd="0" presId="urn:microsoft.com/office/officeart/2005/8/layout/list1"/>
    <dgm:cxn modelId="{D1CB4F45-E198-4EFD-9E57-6C6B05D0F7A2}" type="presParOf" srcId="{8A6FF715-4B66-4B70-9E9A-EC20E92A0425}" destId="{07AE2547-12F7-47BC-A1E5-8C39C7CD9749}" srcOrd="1" destOrd="0" presId="urn:microsoft.com/office/officeart/2005/8/layout/list1"/>
    <dgm:cxn modelId="{238B95D3-E537-48D0-9BDC-DEDD854884C7}" type="presParOf" srcId="{0F863E80-0D92-443A-A6CF-8E96FEFB1969}" destId="{1D873904-8451-462D-B19A-7B6A79C6A69D}" srcOrd="9" destOrd="0" presId="urn:microsoft.com/office/officeart/2005/8/layout/list1"/>
    <dgm:cxn modelId="{68662908-3F2A-4950-A770-FBED2D86587E}" type="presParOf" srcId="{0F863E80-0D92-443A-A6CF-8E96FEFB1969}" destId="{C78EFBD7-1099-47B5-B539-7E557EC4692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6BB414-0178-4E9F-91CE-F239BFF5EBC7}"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3E0440A1-34E5-45C3-8684-F5B2147E4425}">
      <dgm:prSet/>
      <dgm:spPr/>
      <dgm:t>
        <a:bodyPr/>
        <a:lstStyle/>
        <a:p>
          <a:r>
            <a:rPr lang="en-US"/>
            <a:t>Design inherently fault tolerant </a:t>
          </a:r>
        </a:p>
      </dgm:t>
    </dgm:pt>
    <dgm:pt modelId="{010AE9FB-420C-48C5-B2A2-104DBF9D0945}" type="parTrans" cxnId="{623E98C7-E71D-470A-9F6F-A4F97B01624F}">
      <dgm:prSet/>
      <dgm:spPr/>
      <dgm:t>
        <a:bodyPr/>
        <a:lstStyle/>
        <a:p>
          <a:endParaRPr lang="en-US"/>
        </a:p>
      </dgm:t>
    </dgm:pt>
    <dgm:pt modelId="{4F6093E8-41BE-43F5-A8D3-C2B4C72EDA54}" type="sibTrans" cxnId="{623E98C7-E71D-470A-9F6F-A4F97B01624F}">
      <dgm:prSet/>
      <dgm:spPr/>
      <dgm:t>
        <a:bodyPr/>
        <a:lstStyle/>
        <a:p>
          <a:endParaRPr lang="en-US"/>
        </a:p>
      </dgm:t>
    </dgm:pt>
    <dgm:pt modelId="{C7289979-9518-406D-AE63-0D19D3B0D843}">
      <dgm:prSet/>
      <dgm:spPr/>
      <dgm:t>
        <a:bodyPr/>
        <a:lstStyle/>
        <a:p>
          <a:r>
            <a:rPr lang="en-US"/>
            <a:t>Clients join/leave often</a:t>
          </a:r>
        </a:p>
      </dgm:t>
    </dgm:pt>
    <dgm:pt modelId="{E31204BE-6025-45E3-9F6E-085574E30C4E}" type="parTrans" cxnId="{A86E7533-623C-46B8-8798-6EACBF61DC1B}">
      <dgm:prSet/>
      <dgm:spPr/>
      <dgm:t>
        <a:bodyPr/>
        <a:lstStyle/>
        <a:p>
          <a:endParaRPr lang="en-US"/>
        </a:p>
      </dgm:t>
    </dgm:pt>
    <dgm:pt modelId="{8E44BB7E-18EB-48D2-8243-4BFA8B303F49}" type="sibTrans" cxnId="{A86E7533-623C-46B8-8798-6EACBF61DC1B}">
      <dgm:prSet/>
      <dgm:spPr/>
      <dgm:t>
        <a:bodyPr/>
        <a:lstStyle/>
        <a:p>
          <a:endParaRPr lang="en-US"/>
        </a:p>
      </dgm:t>
    </dgm:pt>
    <dgm:pt modelId="{07484389-31FB-4488-AFA5-6261D074AC5A}">
      <dgm:prSet/>
      <dgm:spPr/>
      <dgm:t>
        <a:bodyPr/>
        <a:lstStyle/>
        <a:p>
          <a:r>
            <a:rPr lang="en-US"/>
            <a:t>Round-wise participants are free to rotate</a:t>
          </a:r>
        </a:p>
      </dgm:t>
    </dgm:pt>
    <dgm:pt modelId="{7AF8E839-FA58-4ACB-9CBA-7B20624E1187}" type="parTrans" cxnId="{EF2085CD-3215-4512-97C2-63AF468B1BE3}">
      <dgm:prSet/>
      <dgm:spPr/>
      <dgm:t>
        <a:bodyPr/>
        <a:lstStyle/>
        <a:p>
          <a:endParaRPr lang="en-US"/>
        </a:p>
      </dgm:t>
    </dgm:pt>
    <dgm:pt modelId="{6AA63976-4BFB-4518-B4B9-D6E13BD45E39}" type="sibTrans" cxnId="{EF2085CD-3215-4512-97C2-63AF468B1BE3}">
      <dgm:prSet/>
      <dgm:spPr/>
      <dgm:t>
        <a:bodyPr/>
        <a:lstStyle/>
        <a:p>
          <a:endParaRPr lang="en-US"/>
        </a:p>
      </dgm:t>
    </dgm:pt>
    <dgm:pt modelId="{054164EC-F916-4F4C-AB6E-285EA017A7E9}">
      <dgm:prSet/>
      <dgm:spPr/>
      <dgm:t>
        <a:bodyPr/>
        <a:lstStyle/>
        <a:p>
          <a:r>
            <a:rPr lang="en-US"/>
            <a:t>Minimal central server involvement</a:t>
          </a:r>
        </a:p>
      </dgm:t>
    </dgm:pt>
    <dgm:pt modelId="{FB47CC14-C0B1-4275-AC00-09CAC46E78F1}" type="parTrans" cxnId="{97242AE9-C9BE-42BA-B6B5-0F3F532B3D08}">
      <dgm:prSet/>
      <dgm:spPr/>
      <dgm:t>
        <a:bodyPr/>
        <a:lstStyle/>
        <a:p>
          <a:endParaRPr lang="en-US"/>
        </a:p>
      </dgm:t>
    </dgm:pt>
    <dgm:pt modelId="{1B5CB059-83E4-4593-9884-7CCC128ECA2C}" type="sibTrans" cxnId="{97242AE9-C9BE-42BA-B6B5-0F3F532B3D08}">
      <dgm:prSet/>
      <dgm:spPr/>
      <dgm:t>
        <a:bodyPr/>
        <a:lstStyle/>
        <a:p>
          <a:endParaRPr lang="en-US"/>
        </a:p>
      </dgm:t>
    </dgm:pt>
    <dgm:pt modelId="{505B5E97-1FC4-4B2E-84F5-27237B301E84}">
      <dgm:prSet/>
      <dgm:spPr/>
      <dgm:t>
        <a:bodyPr/>
        <a:lstStyle/>
        <a:p>
          <a:r>
            <a:rPr lang="en-US"/>
            <a:t>Central server can “prepare” clients and get out</a:t>
          </a:r>
        </a:p>
      </dgm:t>
    </dgm:pt>
    <dgm:pt modelId="{DD16182A-4F86-4D61-94A9-AD2F1C4DB947}" type="parTrans" cxnId="{BCA73870-34C3-4F7D-B612-5CB96A04815B}">
      <dgm:prSet/>
      <dgm:spPr/>
      <dgm:t>
        <a:bodyPr/>
        <a:lstStyle/>
        <a:p>
          <a:endParaRPr lang="en-US"/>
        </a:p>
      </dgm:t>
    </dgm:pt>
    <dgm:pt modelId="{CE31CB8A-108F-45AF-9F24-FCBBDD6DDFFD}" type="sibTrans" cxnId="{BCA73870-34C3-4F7D-B612-5CB96A04815B}">
      <dgm:prSet/>
      <dgm:spPr/>
      <dgm:t>
        <a:bodyPr/>
        <a:lstStyle/>
        <a:p>
          <a:endParaRPr lang="en-US"/>
        </a:p>
      </dgm:t>
    </dgm:pt>
    <dgm:pt modelId="{CBE6F7E1-8BC1-4796-ACEE-B488F9339F6A}">
      <dgm:prSet/>
      <dgm:spPr/>
      <dgm:t>
        <a:bodyPr/>
        <a:lstStyle/>
        <a:p>
          <a:r>
            <a:rPr lang="en-US"/>
            <a:t>Knowledge sharing between a small group of clients</a:t>
          </a:r>
        </a:p>
      </dgm:t>
    </dgm:pt>
    <dgm:pt modelId="{9642AA4D-08E5-4D4A-9D9D-661FC1C40996}" type="parTrans" cxnId="{BB0917FE-12C5-4075-9CA2-527918616885}">
      <dgm:prSet/>
      <dgm:spPr/>
      <dgm:t>
        <a:bodyPr/>
        <a:lstStyle/>
        <a:p>
          <a:endParaRPr lang="en-US"/>
        </a:p>
      </dgm:t>
    </dgm:pt>
    <dgm:pt modelId="{AB9655AD-BD8A-4BD3-AC9B-1E43F21C41B3}" type="sibTrans" cxnId="{BB0917FE-12C5-4075-9CA2-527918616885}">
      <dgm:prSet/>
      <dgm:spPr/>
      <dgm:t>
        <a:bodyPr/>
        <a:lstStyle/>
        <a:p>
          <a:endParaRPr lang="en-US"/>
        </a:p>
      </dgm:t>
    </dgm:pt>
    <dgm:pt modelId="{375C300E-6315-4E65-9D16-B19B703BFB97}">
      <dgm:prSet/>
      <dgm:spPr/>
      <dgm:t>
        <a:bodyPr/>
        <a:lstStyle/>
        <a:p>
          <a:r>
            <a:rPr lang="en-US"/>
            <a:t>Easy discovery and low configuration costs</a:t>
          </a:r>
        </a:p>
      </dgm:t>
    </dgm:pt>
    <dgm:pt modelId="{A14CDB8E-B781-4ABE-874F-67061ED6A0DE}" type="parTrans" cxnId="{C02F5906-B9E5-407F-8A76-975F273250B8}">
      <dgm:prSet/>
      <dgm:spPr/>
      <dgm:t>
        <a:bodyPr/>
        <a:lstStyle/>
        <a:p>
          <a:endParaRPr lang="en-US"/>
        </a:p>
      </dgm:t>
    </dgm:pt>
    <dgm:pt modelId="{5DD83326-9B3B-4FA7-B3B2-26C23AD0DC88}" type="sibTrans" cxnId="{C02F5906-B9E5-407F-8A76-975F273250B8}">
      <dgm:prSet/>
      <dgm:spPr/>
      <dgm:t>
        <a:bodyPr/>
        <a:lstStyle/>
        <a:p>
          <a:endParaRPr lang="en-US"/>
        </a:p>
      </dgm:t>
    </dgm:pt>
    <dgm:pt modelId="{39DEFC6B-B3EF-406E-9D07-99FDB6BA0D9A}">
      <dgm:prSet/>
      <dgm:spPr/>
      <dgm:t>
        <a:bodyPr/>
        <a:lstStyle/>
        <a:p>
          <a:r>
            <a:rPr lang="en-US"/>
            <a:t>Once part of the system, discovery handled by design</a:t>
          </a:r>
        </a:p>
      </dgm:t>
    </dgm:pt>
    <dgm:pt modelId="{84E367F4-5501-49FF-AF87-D1FBD6600E64}" type="parTrans" cxnId="{D6A3443B-15C3-4D9B-8E6D-DE96C54FF8F2}">
      <dgm:prSet/>
      <dgm:spPr/>
      <dgm:t>
        <a:bodyPr/>
        <a:lstStyle/>
        <a:p>
          <a:endParaRPr lang="en-US"/>
        </a:p>
      </dgm:t>
    </dgm:pt>
    <dgm:pt modelId="{12504ADB-00CB-4B55-92CB-C018DDB3E4D9}" type="sibTrans" cxnId="{D6A3443B-15C3-4D9B-8E6D-DE96C54FF8F2}">
      <dgm:prSet/>
      <dgm:spPr/>
      <dgm:t>
        <a:bodyPr/>
        <a:lstStyle/>
        <a:p>
          <a:endParaRPr lang="en-US"/>
        </a:p>
      </dgm:t>
    </dgm:pt>
    <dgm:pt modelId="{7CC425D2-9B19-427B-9D04-F9291FF74DAD}" type="pres">
      <dgm:prSet presAssocID="{5E6BB414-0178-4E9F-91CE-F239BFF5EBC7}" presName="linear" presStyleCnt="0">
        <dgm:presLayoutVars>
          <dgm:dir/>
          <dgm:animLvl val="lvl"/>
          <dgm:resizeHandles val="exact"/>
        </dgm:presLayoutVars>
      </dgm:prSet>
      <dgm:spPr/>
    </dgm:pt>
    <dgm:pt modelId="{4D915A62-1CA4-4FA0-B4D4-86D0DC1C767B}" type="pres">
      <dgm:prSet presAssocID="{3E0440A1-34E5-45C3-8684-F5B2147E4425}" presName="parentLin" presStyleCnt="0"/>
      <dgm:spPr/>
    </dgm:pt>
    <dgm:pt modelId="{92E596B2-C7AD-4DB0-87FD-F6A72BB34AB6}" type="pres">
      <dgm:prSet presAssocID="{3E0440A1-34E5-45C3-8684-F5B2147E4425}" presName="parentLeftMargin" presStyleLbl="node1" presStyleIdx="0" presStyleCnt="3"/>
      <dgm:spPr/>
    </dgm:pt>
    <dgm:pt modelId="{E31873CE-44DC-45CC-BA88-06845F0FFD15}" type="pres">
      <dgm:prSet presAssocID="{3E0440A1-34E5-45C3-8684-F5B2147E4425}" presName="parentText" presStyleLbl="node1" presStyleIdx="0" presStyleCnt="3">
        <dgm:presLayoutVars>
          <dgm:chMax val="0"/>
          <dgm:bulletEnabled val="1"/>
        </dgm:presLayoutVars>
      </dgm:prSet>
      <dgm:spPr/>
    </dgm:pt>
    <dgm:pt modelId="{18F7D6DE-74D2-4CCE-9EC4-E91AC30A5DD1}" type="pres">
      <dgm:prSet presAssocID="{3E0440A1-34E5-45C3-8684-F5B2147E4425}" presName="negativeSpace" presStyleCnt="0"/>
      <dgm:spPr/>
    </dgm:pt>
    <dgm:pt modelId="{594CE3D4-2DDB-43C3-9550-E86A362A8F8C}" type="pres">
      <dgm:prSet presAssocID="{3E0440A1-34E5-45C3-8684-F5B2147E4425}" presName="childText" presStyleLbl="conFgAcc1" presStyleIdx="0" presStyleCnt="3">
        <dgm:presLayoutVars>
          <dgm:bulletEnabled val="1"/>
        </dgm:presLayoutVars>
      </dgm:prSet>
      <dgm:spPr/>
    </dgm:pt>
    <dgm:pt modelId="{E51B9522-0E3E-4103-8ADF-1D8A0196E511}" type="pres">
      <dgm:prSet presAssocID="{4F6093E8-41BE-43F5-A8D3-C2B4C72EDA54}" presName="spaceBetweenRectangles" presStyleCnt="0"/>
      <dgm:spPr/>
    </dgm:pt>
    <dgm:pt modelId="{022CDEF7-79ED-4271-87D5-4B2ABCE13B01}" type="pres">
      <dgm:prSet presAssocID="{054164EC-F916-4F4C-AB6E-285EA017A7E9}" presName="parentLin" presStyleCnt="0"/>
      <dgm:spPr/>
    </dgm:pt>
    <dgm:pt modelId="{965341BF-8245-478E-8CC8-B84BD024F9D1}" type="pres">
      <dgm:prSet presAssocID="{054164EC-F916-4F4C-AB6E-285EA017A7E9}" presName="parentLeftMargin" presStyleLbl="node1" presStyleIdx="0" presStyleCnt="3"/>
      <dgm:spPr/>
    </dgm:pt>
    <dgm:pt modelId="{0B57ED90-8EAF-4F62-B280-124E8333360F}" type="pres">
      <dgm:prSet presAssocID="{054164EC-F916-4F4C-AB6E-285EA017A7E9}" presName="parentText" presStyleLbl="node1" presStyleIdx="1" presStyleCnt="3">
        <dgm:presLayoutVars>
          <dgm:chMax val="0"/>
          <dgm:bulletEnabled val="1"/>
        </dgm:presLayoutVars>
      </dgm:prSet>
      <dgm:spPr/>
    </dgm:pt>
    <dgm:pt modelId="{EBAC9E8B-0318-421A-BAE8-9251FCEE788A}" type="pres">
      <dgm:prSet presAssocID="{054164EC-F916-4F4C-AB6E-285EA017A7E9}" presName="negativeSpace" presStyleCnt="0"/>
      <dgm:spPr/>
    </dgm:pt>
    <dgm:pt modelId="{A7843C4C-06AB-42C1-A4CB-EA90ED7BC491}" type="pres">
      <dgm:prSet presAssocID="{054164EC-F916-4F4C-AB6E-285EA017A7E9}" presName="childText" presStyleLbl="conFgAcc1" presStyleIdx="1" presStyleCnt="3">
        <dgm:presLayoutVars>
          <dgm:bulletEnabled val="1"/>
        </dgm:presLayoutVars>
      </dgm:prSet>
      <dgm:spPr/>
    </dgm:pt>
    <dgm:pt modelId="{D881B611-6881-4447-86B8-50390532FA62}" type="pres">
      <dgm:prSet presAssocID="{1B5CB059-83E4-4593-9884-7CCC128ECA2C}" presName="spaceBetweenRectangles" presStyleCnt="0"/>
      <dgm:spPr/>
    </dgm:pt>
    <dgm:pt modelId="{66037E37-73E3-4CDF-A8A6-56EDBD7CEDFE}" type="pres">
      <dgm:prSet presAssocID="{375C300E-6315-4E65-9D16-B19B703BFB97}" presName="parentLin" presStyleCnt="0"/>
      <dgm:spPr/>
    </dgm:pt>
    <dgm:pt modelId="{FF2C6EAB-33AF-4E07-B9F8-52C58F4F7670}" type="pres">
      <dgm:prSet presAssocID="{375C300E-6315-4E65-9D16-B19B703BFB97}" presName="parentLeftMargin" presStyleLbl="node1" presStyleIdx="1" presStyleCnt="3"/>
      <dgm:spPr/>
    </dgm:pt>
    <dgm:pt modelId="{A65D2C53-00FB-4AA0-AD91-3A0895C098EB}" type="pres">
      <dgm:prSet presAssocID="{375C300E-6315-4E65-9D16-B19B703BFB97}" presName="parentText" presStyleLbl="node1" presStyleIdx="2" presStyleCnt="3">
        <dgm:presLayoutVars>
          <dgm:chMax val="0"/>
          <dgm:bulletEnabled val="1"/>
        </dgm:presLayoutVars>
      </dgm:prSet>
      <dgm:spPr/>
    </dgm:pt>
    <dgm:pt modelId="{9BC7FA0A-3E45-484E-91A0-0E9C6930EE52}" type="pres">
      <dgm:prSet presAssocID="{375C300E-6315-4E65-9D16-B19B703BFB97}" presName="negativeSpace" presStyleCnt="0"/>
      <dgm:spPr/>
    </dgm:pt>
    <dgm:pt modelId="{ABABE121-040D-4657-AD49-3DA779FE161C}" type="pres">
      <dgm:prSet presAssocID="{375C300E-6315-4E65-9D16-B19B703BFB97}" presName="childText" presStyleLbl="conFgAcc1" presStyleIdx="2" presStyleCnt="3">
        <dgm:presLayoutVars>
          <dgm:bulletEnabled val="1"/>
        </dgm:presLayoutVars>
      </dgm:prSet>
      <dgm:spPr/>
    </dgm:pt>
  </dgm:ptLst>
  <dgm:cxnLst>
    <dgm:cxn modelId="{C02F5906-B9E5-407F-8A76-975F273250B8}" srcId="{5E6BB414-0178-4E9F-91CE-F239BFF5EBC7}" destId="{375C300E-6315-4E65-9D16-B19B703BFB97}" srcOrd="2" destOrd="0" parTransId="{A14CDB8E-B781-4ABE-874F-67061ED6A0DE}" sibTransId="{5DD83326-9B3B-4FA7-B3B2-26C23AD0DC88}"/>
    <dgm:cxn modelId="{A86E7533-623C-46B8-8798-6EACBF61DC1B}" srcId="{3E0440A1-34E5-45C3-8684-F5B2147E4425}" destId="{C7289979-9518-406D-AE63-0D19D3B0D843}" srcOrd="0" destOrd="0" parTransId="{E31204BE-6025-45E3-9F6E-085574E30C4E}" sibTransId="{8E44BB7E-18EB-48D2-8243-4BFA8B303F49}"/>
    <dgm:cxn modelId="{D6A3443B-15C3-4D9B-8E6D-DE96C54FF8F2}" srcId="{375C300E-6315-4E65-9D16-B19B703BFB97}" destId="{39DEFC6B-B3EF-406E-9D07-99FDB6BA0D9A}" srcOrd="0" destOrd="0" parTransId="{84E367F4-5501-49FF-AF87-D1FBD6600E64}" sibTransId="{12504ADB-00CB-4B55-92CB-C018DDB3E4D9}"/>
    <dgm:cxn modelId="{12E2EF3C-CA23-4D42-89B7-153D6A364CB5}" type="presOf" srcId="{07484389-31FB-4488-AFA5-6261D074AC5A}" destId="{594CE3D4-2DDB-43C3-9550-E86A362A8F8C}" srcOrd="0" destOrd="1" presId="urn:microsoft.com/office/officeart/2005/8/layout/list1"/>
    <dgm:cxn modelId="{5883463F-4609-4895-85BC-BE286CEE7834}" type="presOf" srcId="{39DEFC6B-B3EF-406E-9D07-99FDB6BA0D9A}" destId="{ABABE121-040D-4657-AD49-3DA779FE161C}" srcOrd="0" destOrd="0" presId="urn:microsoft.com/office/officeart/2005/8/layout/list1"/>
    <dgm:cxn modelId="{BCA73870-34C3-4F7D-B612-5CB96A04815B}" srcId="{054164EC-F916-4F4C-AB6E-285EA017A7E9}" destId="{505B5E97-1FC4-4B2E-84F5-27237B301E84}" srcOrd="0" destOrd="0" parTransId="{DD16182A-4F86-4D61-94A9-AD2F1C4DB947}" sibTransId="{CE31CB8A-108F-45AF-9F24-FCBBDD6DDFFD}"/>
    <dgm:cxn modelId="{474A427A-24A1-4EC2-A192-D76C0893FD47}" type="presOf" srcId="{054164EC-F916-4F4C-AB6E-285EA017A7E9}" destId="{0B57ED90-8EAF-4F62-B280-124E8333360F}" srcOrd="1" destOrd="0" presId="urn:microsoft.com/office/officeart/2005/8/layout/list1"/>
    <dgm:cxn modelId="{E1ED8D92-D6D9-4E2F-8041-BBB702486BDF}" type="presOf" srcId="{054164EC-F916-4F4C-AB6E-285EA017A7E9}" destId="{965341BF-8245-478E-8CC8-B84BD024F9D1}" srcOrd="0" destOrd="0" presId="urn:microsoft.com/office/officeart/2005/8/layout/list1"/>
    <dgm:cxn modelId="{170C8D96-C320-4934-AAC5-6A9991BEBCF7}" type="presOf" srcId="{CBE6F7E1-8BC1-4796-ACEE-B488F9339F6A}" destId="{A7843C4C-06AB-42C1-A4CB-EA90ED7BC491}" srcOrd="0" destOrd="1" presId="urn:microsoft.com/office/officeart/2005/8/layout/list1"/>
    <dgm:cxn modelId="{5E5CAC9B-1DF2-4C20-A706-46D7A87119DE}" type="presOf" srcId="{505B5E97-1FC4-4B2E-84F5-27237B301E84}" destId="{A7843C4C-06AB-42C1-A4CB-EA90ED7BC491}" srcOrd="0" destOrd="0" presId="urn:microsoft.com/office/officeart/2005/8/layout/list1"/>
    <dgm:cxn modelId="{7CC8B4A1-0106-4B6D-B2F7-63F5249EE8E2}" type="presOf" srcId="{3E0440A1-34E5-45C3-8684-F5B2147E4425}" destId="{92E596B2-C7AD-4DB0-87FD-F6A72BB34AB6}" srcOrd="0" destOrd="0" presId="urn:microsoft.com/office/officeart/2005/8/layout/list1"/>
    <dgm:cxn modelId="{545935A9-8173-44A8-A3F4-B28ED0E7E259}" type="presOf" srcId="{5E6BB414-0178-4E9F-91CE-F239BFF5EBC7}" destId="{7CC425D2-9B19-427B-9D04-F9291FF74DAD}" srcOrd="0" destOrd="0" presId="urn:microsoft.com/office/officeart/2005/8/layout/list1"/>
    <dgm:cxn modelId="{E665AFAA-E94C-406F-BE23-2B48C8EBC9CE}" type="presOf" srcId="{375C300E-6315-4E65-9D16-B19B703BFB97}" destId="{A65D2C53-00FB-4AA0-AD91-3A0895C098EB}" srcOrd="1" destOrd="0" presId="urn:microsoft.com/office/officeart/2005/8/layout/list1"/>
    <dgm:cxn modelId="{623E98C7-E71D-470A-9F6F-A4F97B01624F}" srcId="{5E6BB414-0178-4E9F-91CE-F239BFF5EBC7}" destId="{3E0440A1-34E5-45C3-8684-F5B2147E4425}" srcOrd="0" destOrd="0" parTransId="{010AE9FB-420C-48C5-B2A2-104DBF9D0945}" sibTransId="{4F6093E8-41BE-43F5-A8D3-C2B4C72EDA54}"/>
    <dgm:cxn modelId="{EF2085CD-3215-4512-97C2-63AF468B1BE3}" srcId="{3E0440A1-34E5-45C3-8684-F5B2147E4425}" destId="{07484389-31FB-4488-AFA5-6261D074AC5A}" srcOrd="1" destOrd="0" parTransId="{7AF8E839-FA58-4ACB-9CBA-7B20624E1187}" sibTransId="{6AA63976-4BFB-4518-B4B9-D6E13BD45E39}"/>
    <dgm:cxn modelId="{58AAEDD3-ED20-4B54-94E1-4E4FDEC10209}" type="presOf" srcId="{C7289979-9518-406D-AE63-0D19D3B0D843}" destId="{594CE3D4-2DDB-43C3-9550-E86A362A8F8C}" srcOrd="0" destOrd="0" presId="urn:microsoft.com/office/officeart/2005/8/layout/list1"/>
    <dgm:cxn modelId="{15942CD4-2AD4-4CEA-BBCA-6683870C50A3}" type="presOf" srcId="{3E0440A1-34E5-45C3-8684-F5B2147E4425}" destId="{E31873CE-44DC-45CC-BA88-06845F0FFD15}" srcOrd="1" destOrd="0" presId="urn:microsoft.com/office/officeart/2005/8/layout/list1"/>
    <dgm:cxn modelId="{97242AE9-C9BE-42BA-B6B5-0F3F532B3D08}" srcId="{5E6BB414-0178-4E9F-91CE-F239BFF5EBC7}" destId="{054164EC-F916-4F4C-AB6E-285EA017A7E9}" srcOrd="1" destOrd="0" parTransId="{FB47CC14-C0B1-4275-AC00-09CAC46E78F1}" sibTransId="{1B5CB059-83E4-4593-9884-7CCC128ECA2C}"/>
    <dgm:cxn modelId="{743D51EA-4299-44FB-A051-F7B0BA6A1302}" type="presOf" srcId="{375C300E-6315-4E65-9D16-B19B703BFB97}" destId="{FF2C6EAB-33AF-4E07-B9F8-52C58F4F7670}" srcOrd="0" destOrd="0" presId="urn:microsoft.com/office/officeart/2005/8/layout/list1"/>
    <dgm:cxn modelId="{BB0917FE-12C5-4075-9CA2-527918616885}" srcId="{054164EC-F916-4F4C-AB6E-285EA017A7E9}" destId="{CBE6F7E1-8BC1-4796-ACEE-B488F9339F6A}" srcOrd="1" destOrd="0" parTransId="{9642AA4D-08E5-4D4A-9D9D-661FC1C40996}" sibTransId="{AB9655AD-BD8A-4BD3-AC9B-1E43F21C41B3}"/>
    <dgm:cxn modelId="{5C4182A1-3841-4A72-9B4D-67E4C6586ABA}" type="presParOf" srcId="{7CC425D2-9B19-427B-9D04-F9291FF74DAD}" destId="{4D915A62-1CA4-4FA0-B4D4-86D0DC1C767B}" srcOrd="0" destOrd="0" presId="urn:microsoft.com/office/officeart/2005/8/layout/list1"/>
    <dgm:cxn modelId="{30D909D1-D3A6-40AF-8AED-15F78CEC2350}" type="presParOf" srcId="{4D915A62-1CA4-4FA0-B4D4-86D0DC1C767B}" destId="{92E596B2-C7AD-4DB0-87FD-F6A72BB34AB6}" srcOrd="0" destOrd="0" presId="urn:microsoft.com/office/officeart/2005/8/layout/list1"/>
    <dgm:cxn modelId="{4DE09BB9-658A-446C-B1AD-57FD86E69BA7}" type="presParOf" srcId="{4D915A62-1CA4-4FA0-B4D4-86D0DC1C767B}" destId="{E31873CE-44DC-45CC-BA88-06845F0FFD15}" srcOrd="1" destOrd="0" presId="urn:microsoft.com/office/officeart/2005/8/layout/list1"/>
    <dgm:cxn modelId="{EA491F1C-A11E-49A2-B063-564B2B590AA4}" type="presParOf" srcId="{7CC425D2-9B19-427B-9D04-F9291FF74DAD}" destId="{18F7D6DE-74D2-4CCE-9EC4-E91AC30A5DD1}" srcOrd="1" destOrd="0" presId="urn:microsoft.com/office/officeart/2005/8/layout/list1"/>
    <dgm:cxn modelId="{1509353B-9C64-43E7-88E0-81637D619327}" type="presParOf" srcId="{7CC425D2-9B19-427B-9D04-F9291FF74DAD}" destId="{594CE3D4-2DDB-43C3-9550-E86A362A8F8C}" srcOrd="2" destOrd="0" presId="urn:microsoft.com/office/officeart/2005/8/layout/list1"/>
    <dgm:cxn modelId="{A0FE7BB6-039E-4141-8D30-6AD5595134B5}" type="presParOf" srcId="{7CC425D2-9B19-427B-9D04-F9291FF74DAD}" destId="{E51B9522-0E3E-4103-8ADF-1D8A0196E511}" srcOrd="3" destOrd="0" presId="urn:microsoft.com/office/officeart/2005/8/layout/list1"/>
    <dgm:cxn modelId="{1EA9D1DE-2849-4A64-AAE3-2BF814CEA083}" type="presParOf" srcId="{7CC425D2-9B19-427B-9D04-F9291FF74DAD}" destId="{022CDEF7-79ED-4271-87D5-4B2ABCE13B01}" srcOrd="4" destOrd="0" presId="urn:microsoft.com/office/officeart/2005/8/layout/list1"/>
    <dgm:cxn modelId="{6B67A22D-F67B-4718-8306-5EC147842352}" type="presParOf" srcId="{022CDEF7-79ED-4271-87D5-4B2ABCE13B01}" destId="{965341BF-8245-478E-8CC8-B84BD024F9D1}" srcOrd="0" destOrd="0" presId="urn:microsoft.com/office/officeart/2005/8/layout/list1"/>
    <dgm:cxn modelId="{F70948AA-A824-49DE-A86F-57353EB5FB07}" type="presParOf" srcId="{022CDEF7-79ED-4271-87D5-4B2ABCE13B01}" destId="{0B57ED90-8EAF-4F62-B280-124E8333360F}" srcOrd="1" destOrd="0" presId="urn:microsoft.com/office/officeart/2005/8/layout/list1"/>
    <dgm:cxn modelId="{0F321B52-D7F6-4CFD-AAA0-4B806162F458}" type="presParOf" srcId="{7CC425D2-9B19-427B-9D04-F9291FF74DAD}" destId="{EBAC9E8B-0318-421A-BAE8-9251FCEE788A}" srcOrd="5" destOrd="0" presId="urn:microsoft.com/office/officeart/2005/8/layout/list1"/>
    <dgm:cxn modelId="{76A9FB9D-23B6-432F-AA4C-9F30051BA951}" type="presParOf" srcId="{7CC425D2-9B19-427B-9D04-F9291FF74DAD}" destId="{A7843C4C-06AB-42C1-A4CB-EA90ED7BC491}" srcOrd="6" destOrd="0" presId="urn:microsoft.com/office/officeart/2005/8/layout/list1"/>
    <dgm:cxn modelId="{2A695687-3A32-446F-B6F9-5AAE80D53703}" type="presParOf" srcId="{7CC425D2-9B19-427B-9D04-F9291FF74DAD}" destId="{D881B611-6881-4447-86B8-50390532FA62}" srcOrd="7" destOrd="0" presId="urn:microsoft.com/office/officeart/2005/8/layout/list1"/>
    <dgm:cxn modelId="{DF1CB3AD-89E6-40FE-8B91-2344F950A4D9}" type="presParOf" srcId="{7CC425D2-9B19-427B-9D04-F9291FF74DAD}" destId="{66037E37-73E3-4CDF-A8A6-56EDBD7CEDFE}" srcOrd="8" destOrd="0" presId="urn:microsoft.com/office/officeart/2005/8/layout/list1"/>
    <dgm:cxn modelId="{8E17902D-17BF-4E13-AFC5-CDC294CB87F6}" type="presParOf" srcId="{66037E37-73E3-4CDF-A8A6-56EDBD7CEDFE}" destId="{FF2C6EAB-33AF-4E07-B9F8-52C58F4F7670}" srcOrd="0" destOrd="0" presId="urn:microsoft.com/office/officeart/2005/8/layout/list1"/>
    <dgm:cxn modelId="{0801239E-6499-4EC4-9194-DB325AADBA6E}" type="presParOf" srcId="{66037E37-73E3-4CDF-A8A6-56EDBD7CEDFE}" destId="{A65D2C53-00FB-4AA0-AD91-3A0895C098EB}" srcOrd="1" destOrd="0" presId="urn:microsoft.com/office/officeart/2005/8/layout/list1"/>
    <dgm:cxn modelId="{CC7539F9-35E1-49D5-9188-0DF5909F615B}" type="presParOf" srcId="{7CC425D2-9B19-427B-9D04-F9291FF74DAD}" destId="{9BC7FA0A-3E45-484E-91A0-0E9C6930EE52}" srcOrd="9" destOrd="0" presId="urn:microsoft.com/office/officeart/2005/8/layout/list1"/>
    <dgm:cxn modelId="{F8DAB2CB-80F5-4715-A174-64BA8AAC1742}" type="presParOf" srcId="{7CC425D2-9B19-427B-9D04-F9291FF74DAD}" destId="{ABABE121-040D-4657-AD49-3DA779FE161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EEA098-4A1A-4192-9BC5-6574315B766F}" type="doc">
      <dgm:prSet loTypeId="urn:microsoft.com/office/officeart/2005/8/layout/hProcess11" loCatId="process" qsTypeId="urn:microsoft.com/office/officeart/2005/8/quickstyle/simple1" qsCatId="simple" csTypeId="urn:microsoft.com/office/officeart/2005/8/colors/accent1_2" csCatId="accent1" phldr="1"/>
      <dgm:spPr/>
    </dgm:pt>
    <dgm:pt modelId="{7DD7BD27-C62D-4611-A876-0B4BDA18CE4F}">
      <dgm:prSet phldrT="[Text]" custT="1"/>
      <dgm:spPr/>
      <dgm:t>
        <a:bodyPr/>
        <a:lstStyle/>
        <a:p>
          <a:pPr algn="l" rtl="0"/>
          <a:r>
            <a:rPr lang="en-US" sz="1200">
              <a:latin typeface="Calibri Light" panose="020F0302020204030204"/>
            </a:rPr>
            <a:t>Centralized Federated Learning (McMahan et. al), 2016</a:t>
          </a:r>
        </a:p>
      </dgm:t>
    </dgm:pt>
    <dgm:pt modelId="{2E43137C-C376-437B-B048-D8273A0E0B84}" type="parTrans" cxnId="{6C667FE9-C766-4A13-B36A-5B5C37D510E5}">
      <dgm:prSet/>
      <dgm:spPr/>
      <dgm:t>
        <a:bodyPr/>
        <a:lstStyle/>
        <a:p>
          <a:endParaRPr lang="en-US"/>
        </a:p>
      </dgm:t>
    </dgm:pt>
    <dgm:pt modelId="{94BF2CB7-B47D-4362-BDB3-2E5CB86CEDED}" type="sibTrans" cxnId="{6C667FE9-C766-4A13-B36A-5B5C37D510E5}">
      <dgm:prSet/>
      <dgm:spPr/>
      <dgm:t>
        <a:bodyPr/>
        <a:lstStyle/>
        <a:p>
          <a:endParaRPr lang="en-US"/>
        </a:p>
      </dgm:t>
    </dgm:pt>
    <dgm:pt modelId="{C0EFAA73-5507-4316-9BF4-53678884DF04}">
      <dgm:prSet phldrT="[Text]" custT="1"/>
      <dgm:spPr/>
      <dgm:t>
        <a:bodyPr/>
        <a:lstStyle/>
        <a:p>
          <a:pPr algn="l" rtl="0"/>
          <a:r>
            <a:rPr lang="en-US" sz="1200">
              <a:latin typeface="Calibri Light" panose="020F0302020204030204"/>
            </a:rPr>
            <a:t>CIFAR 10  Deep Neural Network Benchmarks </a:t>
          </a:r>
        </a:p>
        <a:p>
          <a:pPr algn="l" rtl="0"/>
          <a:r>
            <a:rPr lang="en-US" sz="1200">
              <a:latin typeface="Calibri Light" panose="020F0302020204030204"/>
            </a:rPr>
            <a:t>( 2013-)</a:t>
          </a:r>
        </a:p>
      </dgm:t>
    </dgm:pt>
    <dgm:pt modelId="{2E26E9C3-6F0E-4567-BD6B-65E5C36FF82D}" type="parTrans" cxnId="{BF4F931B-CFB5-4E9C-92EE-98D82AA44A42}">
      <dgm:prSet/>
      <dgm:spPr/>
      <dgm:t>
        <a:bodyPr/>
        <a:lstStyle/>
        <a:p>
          <a:endParaRPr lang="en-US"/>
        </a:p>
      </dgm:t>
    </dgm:pt>
    <dgm:pt modelId="{7368EDE7-F9C0-4D7F-8D3B-32EA6EEC984F}" type="sibTrans" cxnId="{BF4F931B-CFB5-4E9C-92EE-98D82AA44A42}">
      <dgm:prSet/>
      <dgm:spPr/>
      <dgm:t>
        <a:bodyPr/>
        <a:lstStyle/>
        <a:p>
          <a:endParaRPr lang="en-US"/>
        </a:p>
      </dgm:t>
    </dgm:pt>
    <dgm:pt modelId="{58835D00-CB5A-48E5-A333-540DD21297CA}">
      <dgm:prSet custT="1"/>
      <dgm:spPr/>
      <dgm:t>
        <a:bodyPr/>
        <a:lstStyle/>
        <a:p>
          <a:r>
            <a:rPr lang="en-US" sz="1200"/>
            <a:t>Decentralized Learning Frameworks</a:t>
          </a:r>
        </a:p>
        <a:p>
          <a:r>
            <a:rPr lang="en-US" sz="1200"/>
            <a:t>(2020-)</a:t>
          </a:r>
        </a:p>
      </dgm:t>
    </dgm:pt>
    <dgm:pt modelId="{ED890D00-2C28-495A-A47D-72CC147DE7A0}" type="parTrans" cxnId="{7D07A43B-527B-4D4F-8F89-6896CAC2287C}">
      <dgm:prSet/>
      <dgm:spPr/>
      <dgm:t>
        <a:bodyPr/>
        <a:lstStyle/>
        <a:p>
          <a:endParaRPr lang="en-US"/>
        </a:p>
      </dgm:t>
    </dgm:pt>
    <dgm:pt modelId="{646B2C56-DF8E-4833-BDC0-4281B48F2F3D}" type="sibTrans" cxnId="{7D07A43B-527B-4D4F-8F89-6896CAC2287C}">
      <dgm:prSet/>
      <dgm:spPr/>
      <dgm:t>
        <a:bodyPr/>
        <a:lstStyle/>
        <a:p>
          <a:endParaRPr lang="en-US"/>
        </a:p>
      </dgm:t>
    </dgm:pt>
    <dgm:pt modelId="{F5117224-FAD1-4015-9A45-82C75A332773}">
      <dgm:prSet custT="1"/>
      <dgm:spPr/>
      <dgm:t>
        <a:bodyPr/>
        <a:lstStyle/>
        <a:p>
          <a:r>
            <a:rPr lang="en-US" sz="1200"/>
            <a:t>Decentralized Federated Learning  (ChainFL, Brain Torrent)(2019-)</a:t>
          </a:r>
        </a:p>
      </dgm:t>
    </dgm:pt>
    <dgm:pt modelId="{862ABFFA-ABC3-4AAC-874C-76E3CA9358EF}" type="parTrans" cxnId="{231F9CBF-BF51-4183-BC05-3FA8ED2B154D}">
      <dgm:prSet/>
      <dgm:spPr/>
      <dgm:t>
        <a:bodyPr/>
        <a:lstStyle/>
        <a:p>
          <a:endParaRPr lang="en-US"/>
        </a:p>
      </dgm:t>
    </dgm:pt>
    <dgm:pt modelId="{873AE899-C334-4CD8-A383-4C05573E9462}" type="sibTrans" cxnId="{231F9CBF-BF51-4183-BC05-3FA8ED2B154D}">
      <dgm:prSet/>
      <dgm:spPr/>
      <dgm:t>
        <a:bodyPr/>
        <a:lstStyle/>
        <a:p>
          <a:endParaRPr lang="en-US"/>
        </a:p>
      </dgm:t>
    </dgm:pt>
    <dgm:pt modelId="{3D9AE21B-A0BF-43D8-939A-5076E31860F6}">
      <dgm:prSet phldrT="[Text]" phldr="0" custT="1"/>
      <dgm:spPr/>
      <dgm:t>
        <a:bodyPr/>
        <a:lstStyle/>
        <a:p>
          <a:pPr algn="l" rtl="0"/>
          <a:r>
            <a:rPr lang="en-US" sz="1200">
              <a:latin typeface="Calibri Light" panose="020F0302020204030204"/>
            </a:rPr>
            <a:t>Tree Based P2P (</a:t>
          </a:r>
          <a:r>
            <a:rPr lang="en-US" sz="1200" err="1">
              <a:latin typeface="Calibri Light" panose="020F0302020204030204"/>
            </a:rPr>
            <a:t>Hudzia</a:t>
          </a:r>
          <a:r>
            <a:rPr lang="en-US" sz="1200">
              <a:latin typeface="Calibri Light" panose="020F0302020204030204"/>
            </a:rPr>
            <a:t>) (2006) </a:t>
          </a:r>
        </a:p>
      </dgm:t>
    </dgm:pt>
    <dgm:pt modelId="{82082BAD-A84C-4B3B-9FAB-3BEBD3E481FC}" type="parTrans" cxnId="{76BEBCA7-C4DC-4DC7-9613-0D0A2D33B6DF}">
      <dgm:prSet/>
      <dgm:spPr/>
      <dgm:t>
        <a:bodyPr/>
        <a:lstStyle/>
        <a:p>
          <a:endParaRPr lang="en-US"/>
        </a:p>
      </dgm:t>
    </dgm:pt>
    <dgm:pt modelId="{6334872D-48C5-429C-8767-7C218C1A0474}" type="sibTrans" cxnId="{76BEBCA7-C4DC-4DC7-9613-0D0A2D33B6DF}">
      <dgm:prSet/>
      <dgm:spPr/>
      <dgm:t>
        <a:bodyPr/>
        <a:lstStyle/>
        <a:p>
          <a:endParaRPr lang="en-US"/>
        </a:p>
      </dgm:t>
    </dgm:pt>
    <dgm:pt modelId="{6A4DBE6E-36F6-4ABB-BA2B-41508F254A5C}">
      <dgm:prSet phldrT="[Text]" phldr="0" custT="1"/>
      <dgm:spPr/>
      <dgm:t>
        <a:bodyPr/>
        <a:lstStyle/>
        <a:p>
          <a:pPr algn="l" rtl="0"/>
          <a:r>
            <a:rPr lang="en-US" sz="1200">
              <a:latin typeface="Calibri Light" panose="020F0302020204030204"/>
            </a:rPr>
            <a:t>Tree based P2P for heterogeneous clients </a:t>
          </a:r>
        </a:p>
        <a:p>
          <a:pPr algn="l" rtl="0"/>
          <a:r>
            <a:rPr lang="en-US" sz="1200">
              <a:latin typeface="Calibri Light" panose="020F0302020204030204"/>
            </a:rPr>
            <a:t>(Zheng, 2012)</a:t>
          </a:r>
        </a:p>
      </dgm:t>
    </dgm:pt>
    <dgm:pt modelId="{6B4DB7FC-4E84-477E-9E2A-85F09A637E1A}" type="parTrans" cxnId="{36267ED1-FDFC-47F5-B72A-EB9EA6F1BC07}">
      <dgm:prSet/>
      <dgm:spPr/>
      <dgm:t>
        <a:bodyPr/>
        <a:lstStyle/>
        <a:p>
          <a:endParaRPr lang="en-US"/>
        </a:p>
      </dgm:t>
    </dgm:pt>
    <dgm:pt modelId="{8DC35BD4-CFB0-4514-BEDF-93C606B8338F}" type="sibTrans" cxnId="{36267ED1-FDFC-47F5-B72A-EB9EA6F1BC07}">
      <dgm:prSet/>
      <dgm:spPr/>
      <dgm:t>
        <a:bodyPr/>
        <a:lstStyle/>
        <a:p>
          <a:endParaRPr lang="en-US"/>
        </a:p>
      </dgm:t>
    </dgm:pt>
    <dgm:pt modelId="{79201C2A-A7B4-4D23-BD50-1C16C99420BF}">
      <dgm:prSet phldrT="[Text]" phldr="0" custT="1"/>
      <dgm:spPr/>
      <dgm:t>
        <a:bodyPr/>
        <a:lstStyle/>
        <a:p>
          <a:pPr algn="l" rtl="0"/>
          <a:r>
            <a:rPr lang="en-US" sz="1200">
              <a:latin typeface="Calibri Light" panose="020F0302020204030204"/>
            </a:rPr>
            <a:t>Centralized Federated Learning Frameworks (Tensorflow Federated, 2019-)</a:t>
          </a:r>
        </a:p>
      </dgm:t>
    </dgm:pt>
    <dgm:pt modelId="{F6DC7334-61D4-467D-A15F-B6998F266780}" type="parTrans" cxnId="{7DAD6915-470F-4C04-84B6-123B195D707C}">
      <dgm:prSet/>
      <dgm:spPr/>
      <dgm:t>
        <a:bodyPr/>
        <a:lstStyle/>
        <a:p>
          <a:endParaRPr lang="en-US"/>
        </a:p>
      </dgm:t>
    </dgm:pt>
    <dgm:pt modelId="{B03C6628-270E-4AC1-8733-3D13E8171635}" type="sibTrans" cxnId="{7DAD6915-470F-4C04-84B6-123B195D707C}">
      <dgm:prSet/>
      <dgm:spPr/>
      <dgm:t>
        <a:bodyPr/>
        <a:lstStyle/>
        <a:p>
          <a:endParaRPr lang="en-US"/>
        </a:p>
      </dgm:t>
    </dgm:pt>
    <dgm:pt modelId="{4FFFACE3-8CE7-4F00-B87D-5F081D6BB675}">
      <dgm:prSet phldr="0" custT="1"/>
      <dgm:spPr/>
      <dgm:t>
        <a:bodyPr/>
        <a:lstStyle/>
        <a:p>
          <a:r>
            <a:rPr lang="en-US" sz="1200"/>
            <a:t>Heterogeneous devices (</a:t>
          </a:r>
          <a:r>
            <a:rPr lang="en-US" sz="1200" err="1"/>
            <a:t>Moshfit</a:t>
          </a:r>
          <a:r>
            <a:rPr lang="en-US" sz="1200"/>
            <a:t>, 2021-)</a:t>
          </a:r>
        </a:p>
      </dgm:t>
    </dgm:pt>
    <dgm:pt modelId="{AD79A602-A53C-43EC-B146-DE625A96DB55}" type="parTrans" cxnId="{ABFF142C-BACB-413F-8F24-CC92BB51220D}">
      <dgm:prSet/>
      <dgm:spPr/>
      <dgm:t>
        <a:bodyPr/>
        <a:lstStyle/>
        <a:p>
          <a:endParaRPr lang="en-US"/>
        </a:p>
      </dgm:t>
    </dgm:pt>
    <dgm:pt modelId="{7AF0D0D0-7D54-4611-BA07-7C8A64D195A6}" type="sibTrans" cxnId="{ABFF142C-BACB-413F-8F24-CC92BB51220D}">
      <dgm:prSet/>
      <dgm:spPr/>
      <dgm:t>
        <a:bodyPr/>
        <a:lstStyle/>
        <a:p>
          <a:endParaRPr lang="en-US"/>
        </a:p>
      </dgm:t>
    </dgm:pt>
    <dgm:pt modelId="{D0EF36AF-7DA3-49AF-B551-EC883FAFC853}" type="pres">
      <dgm:prSet presAssocID="{A0EEA098-4A1A-4192-9BC5-6574315B766F}" presName="Name0" presStyleCnt="0">
        <dgm:presLayoutVars>
          <dgm:dir/>
          <dgm:resizeHandles val="exact"/>
        </dgm:presLayoutVars>
      </dgm:prSet>
      <dgm:spPr/>
    </dgm:pt>
    <dgm:pt modelId="{604E2489-6F7F-4E15-A7DE-678515B8CC5B}" type="pres">
      <dgm:prSet presAssocID="{A0EEA098-4A1A-4192-9BC5-6574315B766F}" presName="arrow" presStyleLbl="bgShp" presStyleIdx="0" presStyleCnt="1" custLinFactNeighborY="-1718"/>
      <dgm:spPr/>
    </dgm:pt>
    <dgm:pt modelId="{3C1DDDB8-9227-449D-A421-8B1B5095B57D}" type="pres">
      <dgm:prSet presAssocID="{A0EEA098-4A1A-4192-9BC5-6574315B766F}" presName="points" presStyleCnt="0"/>
      <dgm:spPr/>
    </dgm:pt>
    <dgm:pt modelId="{4E979221-925C-46D4-842D-2D95604990D8}" type="pres">
      <dgm:prSet presAssocID="{3D9AE21B-A0BF-43D8-939A-5076E31860F6}" presName="compositeA" presStyleCnt="0"/>
      <dgm:spPr/>
    </dgm:pt>
    <dgm:pt modelId="{69AF4086-F0AA-414D-BFB8-37C6B7B6594C}" type="pres">
      <dgm:prSet presAssocID="{3D9AE21B-A0BF-43D8-939A-5076E31860F6}" presName="textA" presStyleLbl="revTx" presStyleIdx="0" presStyleCnt="8" custScaleX="144684">
        <dgm:presLayoutVars>
          <dgm:bulletEnabled val="1"/>
        </dgm:presLayoutVars>
      </dgm:prSet>
      <dgm:spPr/>
    </dgm:pt>
    <dgm:pt modelId="{8FE4AF7C-1741-4B04-B817-75B7EDCBFB7A}" type="pres">
      <dgm:prSet presAssocID="{3D9AE21B-A0BF-43D8-939A-5076E31860F6}" presName="circleA" presStyleLbl="node1" presStyleIdx="0" presStyleCnt="8"/>
      <dgm:spPr/>
    </dgm:pt>
    <dgm:pt modelId="{435D0A08-B9E2-431D-BF12-B8F4380BBCCD}" type="pres">
      <dgm:prSet presAssocID="{3D9AE21B-A0BF-43D8-939A-5076E31860F6}" presName="spaceA" presStyleCnt="0"/>
      <dgm:spPr/>
    </dgm:pt>
    <dgm:pt modelId="{C5ED8444-CC81-4666-AFD7-68716EB64AB7}" type="pres">
      <dgm:prSet presAssocID="{6334872D-48C5-429C-8767-7C218C1A0474}" presName="space" presStyleCnt="0"/>
      <dgm:spPr/>
    </dgm:pt>
    <dgm:pt modelId="{56B6E246-4B54-449F-9BDE-CC42B69ECEDD}" type="pres">
      <dgm:prSet presAssocID="{6A4DBE6E-36F6-4ABB-BA2B-41508F254A5C}" presName="compositeB" presStyleCnt="0"/>
      <dgm:spPr/>
    </dgm:pt>
    <dgm:pt modelId="{5FF00B52-B0C7-4762-AB0A-3C29F999F8E4}" type="pres">
      <dgm:prSet presAssocID="{6A4DBE6E-36F6-4ABB-BA2B-41508F254A5C}" presName="textB" presStyleLbl="revTx" presStyleIdx="1" presStyleCnt="8" custScaleX="195105">
        <dgm:presLayoutVars>
          <dgm:bulletEnabled val="1"/>
        </dgm:presLayoutVars>
      </dgm:prSet>
      <dgm:spPr/>
    </dgm:pt>
    <dgm:pt modelId="{2921AEBE-5286-4D21-9077-E6B6650C5BD6}" type="pres">
      <dgm:prSet presAssocID="{6A4DBE6E-36F6-4ABB-BA2B-41508F254A5C}" presName="circleB" presStyleLbl="node1" presStyleIdx="1" presStyleCnt="8"/>
      <dgm:spPr/>
    </dgm:pt>
    <dgm:pt modelId="{F4C57F11-6904-42E6-878E-5D5BC8E813F2}" type="pres">
      <dgm:prSet presAssocID="{6A4DBE6E-36F6-4ABB-BA2B-41508F254A5C}" presName="spaceB" presStyleCnt="0"/>
      <dgm:spPr/>
    </dgm:pt>
    <dgm:pt modelId="{9DF898B9-81D4-45CC-A6EB-B9BCF8386625}" type="pres">
      <dgm:prSet presAssocID="{8DC35BD4-CFB0-4514-BEDF-93C606B8338F}" presName="space" presStyleCnt="0"/>
      <dgm:spPr/>
    </dgm:pt>
    <dgm:pt modelId="{09071D0B-100C-47D8-B669-B10B9519C18E}" type="pres">
      <dgm:prSet presAssocID="{C0EFAA73-5507-4316-9BF4-53678884DF04}" presName="compositeA" presStyleCnt="0"/>
      <dgm:spPr/>
    </dgm:pt>
    <dgm:pt modelId="{DA91DD01-D528-42DA-A8A5-8C36B2CF4E09}" type="pres">
      <dgm:prSet presAssocID="{C0EFAA73-5507-4316-9BF4-53678884DF04}" presName="textA" presStyleLbl="revTx" presStyleIdx="2" presStyleCnt="8" custScaleX="187308">
        <dgm:presLayoutVars>
          <dgm:bulletEnabled val="1"/>
        </dgm:presLayoutVars>
      </dgm:prSet>
      <dgm:spPr/>
    </dgm:pt>
    <dgm:pt modelId="{04692ADB-3246-4805-8A4D-D846E9007527}" type="pres">
      <dgm:prSet presAssocID="{C0EFAA73-5507-4316-9BF4-53678884DF04}" presName="circleA" presStyleLbl="node1" presStyleIdx="2" presStyleCnt="8"/>
      <dgm:spPr/>
    </dgm:pt>
    <dgm:pt modelId="{11C8F7AE-415C-491D-8554-8E958A8C0CAD}" type="pres">
      <dgm:prSet presAssocID="{C0EFAA73-5507-4316-9BF4-53678884DF04}" presName="spaceA" presStyleCnt="0"/>
      <dgm:spPr/>
    </dgm:pt>
    <dgm:pt modelId="{C236FE9B-78C1-41F6-A7D2-6976B80FE6D7}" type="pres">
      <dgm:prSet presAssocID="{7368EDE7-F9C0-4D7F-8D3B-32EA6EEC984F}" presName="space" presStyleCnt="0"/>
      <dgm:spPr/>
    </dgm:pt>
    <dgm:pt modelId="{75C2BF36-5DAC-40B9-84E0-C2F526E74E0E}" type="pres">
      <dgm:prSet presAssocID="{7DD7BD27-C62D-4611-A876-0B4BDA18CE4F}" presName="compositeB" presStyleCnt="0"/>
      <dgm:spPr/>
    </dgm:pt>
    <dgm:pt modelId="{C921699A-A353-48C0-9A86-8B05B8B31884}" type="pres">
      <dgm:prSet presAssocID="{7DD7BD27-C62D-4611-A876-0B4BDA18CE4F}" presName="textB" presStyleLbl="revTx" presStyleIdx="3" presStyleCnt="8" custScaleX="221696">
        <dgm:presLayoutVars>
          <dgm:bulletEnabled val="1"/>
        </dgm:presLayoutVars>
      </dgm:prSet>
      <dgm:spPr/>
    </dgm:pt>
    <dgm:pt modelId="{E42199E0-CA4C-4C62-BCCF-C02860EEE3D2}" type="pres">
      <dgm:prSet presAssocID="{7DD7BD27-C62D-4611-A876-0B4BDA18CE4F}" presName="circleB" presStyleLbl="node1" presStyleIdx="3" presStyleCnt="8"/>
      <dgm:spPr/>
    </dgm:pt>
    <dgm:pt modelId="{59A1F2BE-9A8B-4068-BD1E-1F50D0652C6D}" type="pres">
      <dgm:prSet presAssocID="{7DD7BD27-C62D-4611-A876-0B4BDA18CE4F}" presName="spaceB" presStyleCnt="0"/>
      <dgm:spPr/>
    </dgm:pt>
    <dgm:pt modelId="{2CA1A275-48DF-46AD-963C-35ED532C346C}" type="pres">
      <dgm:prSet presAssocID="{94BF2CB7-B47D-4362-BDB3-2E5CB86CEDED}" presName="space" presStyleCnt="0"/>
      <dgm:spPr/>
    </dgm:pt>
    <dgm:pt modelId="{474A179E-E099-44BA-A7BC-47B0CA80B692}" type="pres">
      <dgm:prSet presAssocID="{79201C2A-A7B4-4D23-BD50-1C16C99420BF}" presName="compositeA" presStyleCnt="0"/>
      <dgm:spPr/>
    </dgm:pt>
    <dgm:pt modelId="{4E7A0DFA-30B9-4B45-AA36-7423081CB89F}" type="pres">
      <dgm:prSet presAssocID="{79201C2A-A7B4-4D23-BD50-1C16C99420BF}" presName="textA" presStyleLbl="revTx" presStyleIdx="4" presStyleCnt="8" custScaleX="173803">
        <dgm:presLayoutVars>
          <dgm:bulletEnabled val="1"/>
        </dgm:presLayoutVars>
      </dgm:prSet>
      <dgm:spPr/>
    </dgm:pt>
    <dgm:pt modelId="{145CD3A3-F1FA-4659-8864-81FEAA10B6E6}" type="pres">
      <dgm:prSet presAssocID="{79201C2A-A7B4-4D23-BD50-1C16C99420BF}" presName="circleA" presStyleLbl="node1" presStyleIdx="4" presStyleCnt="8"/>
      <dgm:spPr/>
    </dgm:pt>
    <dgm:pt modelId="{2A8E822A-98C4-462E-A64A-AEDDE87B4384}" type="pres">
      <dgm:prSet presAssocID="{79201C2A-A7B4-4D23-BD50-1C16C99420BF}" presName="spaceA" presStyleCnt="0"/>
      <dgm:spPr/>
    </dgm:pt>
    <dgm:pt modelId="{7C0D827E-DDD6-4F85-AA9A-3398124A6DF3}" type="pres">
      <dgm:prSet presAssocID="{B03C6628-270E-4AC1-8733-3D13E8171635}" presName="space" presStyleCnt="0"/>
      <dgm:spPr/>
    </dgm:pt>
    <dgm:pt modelId="{5DC3AE3C-57E1-4F78-BABD-6558F548C0F5}" type="pres">
      <dgm:prSet presAssocID="{F5117224-FAD1-4015-9A45-82C75A332773}" presName="compositeB" presStyleCnt="0"/>
      <dgm:spPr/>
    </dgm:pt>
    <dgm:pt modelId="{50EB4F0D-065E-48CE-AB0B-B9D72AB2D5D5}" type="pres">
      <dgm:prSet presAssocID="{F5117224-FAD1-4015-9A45-82C75A332773}" presName="textB" presStyleLbl="revTx" presStyleIdx="5" presStyleCnt="8" custScaleX="214067">
        <dgm:presLayoutVars>
          <dgm:bulletEnabled val="1"/>
        </dgm:presLayoutVars>
      </dgm:prSet>
      <dgm:spPr/>
    </dgm:pt>
    <dgm:pt modelId="{C8709F1F-260A-4A84-A9F2-9F7C46388F48}" type="pres">
      <dgm:prSet presAssocID="{F5117224-FAD1-4015-9A45-82C75A332773}" presName="circleB" presStyleLbl="node1" presStyleIdx="5" presStyleCnt="8"/>
      <dgm:spPr/>
    </dgm:pt>
    <dgm:pt modelId="{13035E9F-2770-4D24-8F8D-AEB17B53379D}" type="pres">
      <dgm:prSet presAssocID="{F5117224-FAD1-4015-9A45-82C75A332773}" presName="spaceB" presStyleCnt="0"/>
      <dgm:spPr/>
    </dgm:pt>
    <dgm:pt modelId="{930AE304-F438-4CCF-A50F-7E2616617572}" type="pres">
      <dgm:prSet presAssocID="{873AE899-C334-4CD8-A383-4C05573E9462}" presName="space" presStyleCnt="0"/>
      <dgm:spPr/>
    </dgm:pt>
    <dgm:pt modelId="{F8323C1C-9FF8-4263-A147-62F0BBA2CF65}" type="pres">
      <dgm:prSet presAssocID="{58835D00-CB5A-48E5-A333-540DD21297CA}" presName="compositeA" presStyleCnt="0"/>
      <dgm:spPr/>
    </dgm:pt>
    <dgm:pt modelId="{3995D113-492B-4F1F-B657-B4A2DB1DFB5F}" type="pres">
      <dgm:prSet presAssocID="{58835D00-CB5A-48E5-A333-540DD21297CA}" presName="textA" presStyleLbl="revTx" presStyleIdx="6" presStyleCnt="8" custScaleX="157419">
        <dgm:presLayoutVars>
          <dgm:bulletEnabled val="1"/>
        </dgm:presLayoutVars>
      </dgm:prSet>
      <dgm:spPr/>
    </dgm:pt>
    <dgm:pt modelId="{E14ED173-65EC-4ED9-8151-0222A1DC729C}" type="pres">
      <dgm:prSet presAssocID="{58835D00-CB5A-48E5-A333-540DD21297CA}" presName="circleA" presStyleLbl="node1" presStyleIdx="6" presStyleCnt="8"/>
      <dgm:spPr/>
    </dgm:pt>
    <dgm:pt modelId="{246CAFF7-B914-4E55-B9B7-8F904EAF3ACA}" type="pres">
      <dgm:prSet presAssocID="{58835D00-CB5A-48E5-A333-540DD21297CA}" presName="spaceA" presStyleCnt="0"/>
      <dgm:spPr/>
    </dgm:pt>
    <dgm:pt modelId="{50F81ABC-5898-489F-8FF3-F71B9C0CACA3}" type="pres">
      <dgm:prSet presAssocID="{646B2C56-DF8E-4833-BDC0-4281B48F2F3D}" presName="space" presStyleCnt="0"/>
      <dgm:spPr/>
    </dgm:pt>
    <dgm:pt modelId="{ABBEA1C8-B8D0-40D6-8587-D0D0F965ECB0}" type="pres">
      <dgm:prSet presAssocID="{4FFFACE3-8CE7-4F00-B87D-5F081D6BB675}" presName="compositeB" presStyleCnt="0"/>
      <dgm:spPr/>
    </dgm:pt>
    <dgm:pt modelId="{DE8FD2FB-AA74-4B2F-85AD-65D68081DDB5}" type="pres">
      <dgm:prSet presAssocID="{4FFFACE3-8CE7-4F00-B87D-5F081D6BB675}" presName="textB" presStyleLbl="revTx" presStyleIdx="7" presStyleCnt="8" custScaleX="148951">
        <dgm:presLayoutVars>
          <dgm:bulletEnabled val="1"/>
        </dgm:presLayoutVars>
      </dgm:prSet>
      <dgm:spPr/>
    </dgm:pt>
    <dgm:pt modelId="{A6A1DAF7-74F1-4072-9824-BA42E783B1C9}" type="pres">
      <dgm:prSet presAssocID="{4FFFACE3-8CE7-4F00-B87D-5F081D6BB675}" presName="circleB" presStyleLbl="node1" presStyleIdx="7" presStyleCnt="8"/>
      <dgm:spPr/>
    </dgm:pt>
    <dgm:pt modelId="{E9898AAD-1368-4A65-9C82-BB36EBC0FC6B}" type="pres">
      <dgm:prSet presAssocID="{4FFFACE3-8CE7-4F00-B87D-5F081D6BB675}" presName="spaceB" presStyleCnt="0"/>
      <dgm:spPr/>
    </dgm:pt>
  </dgm:ptLst>
  <dgm:cxnLst>
    <dgm:cxn modelId="{02451006-4DE5-4155-BCC3-DAB981587836}" type="presOf" srcId="{79201C2A-A7B4-4D23-BD50-1C16C99420BF}" destId="{4E7A0DFA-30B9-4B45-AA36-7423081CB89F}" srcOrd="0" destOrd="0" presId="urn:microsoft.com/office/officeart/2005/8/layout/hProcess11"/>
    <dgm:cxn modelId="{13BF8A10-2AE9-40A8-83D4-D048DF061E09}" type="presOf" srcId="{A0EEA098-4A1A-4192-9BC5-6574315B766F}" destId="{D0EF36AF-7DA3-49AF-B551-EC883FAFC853}" srcOrd="0" destOrd="0" presId="urn:microsoft.com/office/officeart/2005/8/layout/hProcess11"/>
    <dgm:cxn modelId="{7DAD6915-470F-4C04-84B6-123B195D707C}" srcId="{A0EEA098-4A1A-4192-9BC5-6574315B766F}" destId="{79201C2A-A7B4-4D23-BD50-1C16C99420BF}" srcOrd="4" destOrd="0" parTransId="{F6DC7334-61D4-467D-A15F-B6998F266780}" sibTransId="{B03C6628-270E-4AC1-8733-3D13E8171635}"/>
    <dgm:cxn modelId="{BF4F931B-CFB5-4E9C-92EE-98D82AA44A42}" srcId="{A0EEA098-4A1A-4192-9BC5-6574315B766F}" destId="{C0EFAA73-5507-4316-9BF4-53678884DF04}" srcOrd="2" destOrd="0" parTransId="{2E26E9C3-6F0E-4567-BD6B-65E5C36FF82D}" sibTransId="{7368EDE7-F9C0-4D7F-8D3B-32EA6EEC984F}"/>
    <dgm:cxn modelId="{ABFF142C-BACB-413F-8F24-CC92BB51220D}" srcId="{A0EEA098-4A1A-4192-9BC5-6574315B766F}" destId="{4FFFACE3-8CE7-4F00-B87D-5F081D6BB675}" srcOrd="7" destOrd="0" parTransId="{AD79A602-A53C-43EC-B146-DE625A96DB55}" sibTransId="{7AF0D0D0-7D54-4611-BA07-7C8A64D195A6}"/>
    <dgm:cxn modelId="{D2633331-DBEA-457F-968F-C270661B3520}" type="presOf" srcId="{F5117224-FAD1-4015-9A45-82C75A332773}" destId="{50EB4F0D-065E-48CE-AB0B-B9D72AB2D5D5}" srcOrd="0" destOrd="0" presId="urn:microsoft.com/office/officeart/2005/8/layout/hProcess11"/>
    <dgm:cxn modelId="{71ACCA33-CCAE-4DBB-AB94-DAFA496EF719}" type="presOf" srcId="{3D9AE21B-A0BF-43D8-939A-5076E31860F6}" destId="{69AF4086-F0AA-414D-BFB8-37C6B7B6594C}" srcOrd="0" destOrd="0" presId="urn:microsoft.com/office/officeart/2005/8/layout/hProcess11"/>
    <dgm:cxn modelId="{7D07A43B-527B-4D4F-8F89-6896CAC2287C}" srcId="{A0EEA098-4A1A-4192-9BC5-6574315B766F}" destId="{58835D00-CB5A-48E5-A333-540DD21297CA}" srcOrd="6" destOrd="0" parTransId="{ED890D00-2C28-495A-A47D-72CC147DE7A0}" sibTransId="{646B2C56-DF8E-4833-BDC0-4281B48F2F3D}"/>
    <dgm:cxn modelId="{A451A262-66DD-4201-A921-711D8B8A4B6C}" type="presOf" srcId="{C0EFAA73-5507-4316-9BF4-53678884DF04}" destId="{DA91DD01-D528-42DA-A8A5-8C36B2CF4E09}" srcOrd="0" destOrd="0" presId="urn:microsoft.com/office/officeart/2005/8/layout/hProcess11"/>
    <dgm:cxn modelId="{55126754-31FD-4722-8622-17B6D2998364}" type="presOf" srcId="{7DD7BD27-C62D-4611-A876-0B4BDA18CE4F}" destId="{C921699A-A353-48C0-9A86-8B05B8B31884}" srcOrd="0" destOrd="0" presId="urn:microsoft.com/office/officeart/2005/8/layout/hProcess11"/>
    <dgm:cxn modelId="{76BEBCA7-C4DC-4DC7-9613-0D0A2D33B6DF}" srcId="{A0EEA098-4A1A-4192-9BC5-6574315B766F}" destId="{3D9AE21B-A0BF-43D8-939A-5076E31860F6}" srcOrd="0" destOrd="0" parTransId="{82082BAD-A84C-4B3B-9FAB-3BEBD3E481FC}" sibTransId="{6334872D-48C5-429C-8767-7C218C1A0474}"/>
    <dgm:cxn modelId="{B11DD7B4-5A1E-4E31-BE23-D433A2680019}" type="presOf" srcId="{4FFFACE3-8CE7-4F00-B87D-5F081D6BB675}" destId="{DE8FD2FB-AA74-4B2F-85AD-65D68081DDB5}" srcOrd="0" destOrd="0" presId="urn:microsoft.com/office/officeart/2005/8/layout/hProcess11"/>
    <dgm:cxn modelId="{231F9CBF-BF51-4183-BC05-3FA8ED2B154D}" srcId="{A0EEA098-4A1A-4192-9BC5-6574315B766F}" destId="{F5117224-FAD1-4015-9A45-82C75A332773}" srcOrd="5" destOrd="0" parTransId="{862ABFFA-ABC3-4AAC-874C-76E3CA9358EF}" sibTransId="{873AE899-C334-4CD8-A383-4C05573E9462}"/>
    <dgm:cxn modelId="{36267ED1-FDFC-47F5-B72A-EB9EA6F1BC07}" srcId="{A0EEA098-4A1A-4192-9BC5-6574315B766F}" destId="{6A4DBE6E-36F6-4ABB-BA2B-41508F254A5C}" srcOrd="1" destOrd="0" parTransId="{6B4DB7FC-4E84-477E-9E2A-85F09A637E1A}" sibTransId="{8DC35BD4-CFB0-4514-BEDF-93C606B8338F}"/>
    <dgm:cxn modelId="{4EF9FED6-86FE-42EE-8D83-442B86EC1529}" type="presOf" srcId="{6A4DBE6E-36F6-4ABB-BA2B-41508F254A5C}" destId="{5FF00B52-B0C7-4762-AB0A-3C29F999F8E4}" srcOrd="0" destOrd="0" presId="urn:microsoft.com/office/officeart/2005/8/layout/hProcess11"/>
    <dgm:cxn modelId="{E5FC14D7-FDE7-40D8-A448-A86C30D70924}" type="presOf" srcId="{58835D00-CB5A-48E5-A333-540DD21297CA}" destId="{3995D113-492B-4F1F-B657-B4A2DB1DFB5F}" srcOrd="0" destOrd="0" presId="urn:microsoft.com/office/officeart/2005/8/layout/hProcess11"/>
    <dgm:cxn modelId="{6C667FE9-C766-4A13-B36A-5B5C37D510E5}" srcId="{A0EEA098-4A1A-4192-9BC5-6574315B766F}" destId="{7DD7BD27-C62D-4611-A876-0B4BDA18CE4F}" srcOrd="3" destOrd="0" parTransId="{2E43137C-C376-437B-B048-D8273A0E0B84}" sibTransId="{94BF2CB7-B47D-4362-BDB3-2E5CB86CEDED}"/>
    <dgm:cxn modelId="{9E45CD58-810F-4748-B8EF-3502921A1F94}" type="presParOf" srcId="{D0EF36AF-7DA3-49AF-B551-EC883FAFC853}" destId="{604E2489-6F7F-4E15-A7DE-678515B8CC5B}" srcOrd="0" destOrd="0" presId="urn:microsoft.com/office/officeart/2005/8/layout/hProcess11"/>
    <dgm:cxn modelId="{16927EBD-1014-4FCC-8103-395C1B4B5F80}" type="presParOf" srcId="{D0EF36AF-7DA3-49AF-B551-EC883FAFC853}" destId="{3C1DDDB8-9227-449D-A421-8B1B5095B57D}" srcOrd="1" destOrd="0" presId="urn:microsoft.com/office/officeart/2005/8/layout/hProcess11"/>
    <dgm:cxn modelId="{A6957AB7-8057-4646-8354-3DBC66F480AE}" type="presParOf" srcId="{3C1DDDB8-9227-449D-A421-8B1B5095B57D}" destId="{4E979221-925C-46D4-842D-2D95604990D8}" srcOrd="0" destOrd="0" presId="urn:microsoft.com/office/officeart/2005/8/layout/hProcess11"/>
    <dgm:cxn modelId="{6E172E36-DA24-43CD-B620-9435E772BBD9}" type="presParOf" srcId="{4E979221-925C-46D4-842D-2D95604990D8}" destId="{69AF4086-F0AA-414D-BFB8-37C6B7B6594C}" srcOrd="0" destOrd="0" presId="urn:microsoft.com/office/officeart/2005/8/layout/hProcess11"/>
    <dgm:cxn modelId="{79F5A8B5-3078-4A7B-8ECF-FC6FCF07A007}" type="presParOf" srcId="{4E979221-925C-46D4-842D-2D95604990D8}" destId="{8FE4AF7C-1741-4B04-B817-75B7EDCBFB7A}" srcOrd="1" destOrd="0" presId="urn:microsoft.com/office/officeart/2005/8/layout/hProcess11"/>
    <dgm:cxn modelId="{9A9F630A-1047-4975-805B-A50307171D2C}" type="presParOf" srcId="{4E979221-925C-46D4-842D-2D95604990D8}" destId="{435D0A08-B9E2-431D-BF12-B8F4380BBCCD}" srcOrd="2" destOrd="0" presId="urn:microsoft.com/office/officeart/2005/8/layout/hProcess11"/>
    <dgm:cxn modelId="{7812125A-9A9A-46BE-BBCB-2A780D5D2FB8}" type="presParOf" srcId="{3C1DDDB8-9227-449D-A421-8B1B5095B57D}" destId="{C5ED8444-CC81-4666-AFD7-68716EB64AB7}" srcOrd="1" destOrd="0" presId="urn:microsoft.com/office/officeart/2005/8/layout/hProcess11"/>
    <dgm:cxn modelId="{9A4F1D31-FA0B-4104-B9B9-7792F68A3107}" type="presParOf" srcId="{3C1DDDB8-9227-449D-A421-8B1B5095B57D}" destId="{56B6E246-4B54-449F-9BDE-CC42B69ECEDD}" srcOrd="2" destOrd="0" presId="urn:microsoft.com/office/officeart/2005/8/layout/hProcess11"/>
    <dgm:cxn modelId="{FF0FF302-0D6C-4AB2-94EA-0E4279824C15}" type="presParOf" srcId="{56B6E246-4B54-449F-9BDE-CC42B69ECEDD}" destId="{5FF00B52-B0C7-4762-AB0A-3C29F999F8E4}" srcOrd="0" destOrd="0" presId="urn:microsoft.com/office/officeart/2005/8/layout/hProcess11"/>
    <dgm:cxn modelId="{6764A71D-8731-4A06-8776-8A571351C6EF}" type="presParOf" srcId="{56B6E246-4B54-449F-9BDE-CC42B69ECEDD}" destId="{2921AEBE-5286-4D21-9077-E6B6650C5BD6}" srcOrd="1" destOrd="0" presId="urn:microsoft.com/office/officeart/2005/8/layout/hProcess11"/>
    <dgm:cxn modelId="{6FCA0CBD-B1C8-4BDC-B247-40F97EBC5AC6}" type="presParOf" srcId="{56B6E246-4B54-449F-9BDE-CC42B69ECEDD}" destId="{F4C57F11-6904-42E6-878E-5D5BC8E813F2}" srcOrd="2" destOrd="0" presId="urn:microsoft.com/office/officeart/2005/8/layout/hProcess11"/>
    <dgm:cxn modelId="{3D5AAB96-3284-4013-BF55-1B3E66721F1D}" type="presParOf" srcId="{3C1DDDB8-9227-449D-A421-8B1B5095B57D}" destId="{9DF898B9-81D4-45CC-A6EB-B9BCF8386625}" srcOrd="3" destOrd="0" presId="urn:microsoft.com/office/officeart/2005/8/layout/hProcess11"/>
    <dgm:cxn modelId="{32810E4E-CF80-4E4D-B4AA-995B6B21AA85}" type="presParOf" srcId="{3C1DDDB8-9227-449D-A421-8B1B5095B57D}" destId="{09071D0B-100C-47D8-B669-B10B9519C18E}" srcOrd="4" destOrd="0" presId="urn:microsoft.com/office/officeart/2005/8/layout/hProcess11"/>
    <dgm:cxn modelId="{652B01F0-3DBE-42EF-9EAD-759B7C76A628}" type="presParOf" srcId="{09071D0B-100C-47D8-B669-B10B9519C18E}" destId="{DA91DD01-D528-42DA-A8A5-8C36B2CF4E09}" srcOrd="0" destOrd="0" presId="urn:microsoft.com/office/officeart/2005/8/layout/hProcess11"/>
    <dgm:cxn modelId="{38C57EF7-4F17-4A88-867D-41A15F3CFB30}" type="presParOf" srcId="{09071D0B-100C-47D8-B669-B10B9519C18E}" destId="{04692ADB-3246-4805-8A4D-D846E9007527}" srcOrd="1" destOrd="0" presId="urn:microsoft.com/office/officeart/2005/8/layout/hProcess11"/>
    <dgm:cxn modelId="{B5241F21-FC87-4B47-97D8-5AB43288B76C}" type="presParOf" srcId="{09071D0B-100C-47D8-B669-B10B9519C18E}" destId="{11C8F7AE-415C-491D-8554-8E958A8C0CAD}" srcOrd="2" destOrd="0" presId="urn:microsoft.com/office/officeart/2005/8/layout/hProcess11"/>
    <dgm:cxn modelId="{B1466F9D-4B58-4F34-9111-9C86549FFC9C}" type="presParOf" srcId="{3C1DDDB8-9227-449D-A421-8B1B5095B57D}" destId="{C236FE9B-78C1-41F6-A7D2-6976B80FE6D7}" srcOrd="5" destOrd="0" presId="urn:microsoft.com/office/officeart/2005/8/layout/hProcess11"/>
    <dgm:cxn modelId="{C0418FBA-153F-4C86-93C6-C1999B52F338}" type="presParOf" srcId="{3C1DDDB8-9227-449D-A421-8B1B5095B57D}" destId="{75C2BF36-5DAC-40B9-84E0-C2F526E74E0E}" srcOrd="6" destOrd="0" presId="urn:microsoft.com/office/officeart/2005/8/layout/hProcess11"/>
    <dgm:cxn modelId="{34BA424A-078B-4BB8-914C-180F11BA9799}" type="presParOf" srcId="{75C2BF36-5DAC-40B9-84E0-C2F526E74E0E}" destId="{C921699A-A353-48C0-9A86-8B05B8B31884}" srcOrd="0" destOrd="0" presId="urn:microsoft.com/office/officeart/2005/8/layout/hProcess11"/>
    <dgm:cxn modelId="{77C183D6-1F39-4135-A1F8-5B4E95DBA51A}" type="presParOf" srcId="{75C2BF36-5DAC-40B9-84E0-C2F526E74E0E}" destId="{E42199E0-CA4C-4C62-BCCF-C02860EEE3D2}" srcOrd="1" destOrd="0" presId="urn:microsoft.com/office/officeart/2005/8/layout/hProcess11"/>
    <dgm:cxn modelId="{D8DD2046-00DF-4919-B485-5DF995593586}" type="presParOf" srcId="{75C2BF36-5DAC-40B9-84E0-C2F526E74E0E}" destId="{59A1F2BE-9A8B-4068-BD1E-1F50D0652C6D}" srcOrd="2" destOrd="0" presId="urn:microsoft.com/office/officeart/2005/8/layout/hProcess11"/>
    <dgm:cxn modelId="{1D067C24-6EA9-4573-8158-017D7F2D682F}" type="presParOf" srcId="{3C1DDDB8-9227-449D-A421-8B1B5095B57D}" destId="{2CA1A275-48DF-46AD-963C-35ED532C346C}" srcOrd="7" destOrd="0" presId="urn:microsoft.com/office/officeart/2005/8/layout/hProcess11"/>
    <dgm:cxn modelId="{BCE9BEE4-02CA-4B3E-A935-4D7E0AE5ACB3}" type="presParOf" srcId="{3C1DDDB8-9227-449D-A421-8B1B5095B57D}" destId="{474A179E-E099-44BA-A7BC-47B0CA80B692}" srcOrd="8" destOrd="0" presId="urn:microsoft.com/office/officeart/2005/8/layout/hProcess11"/>
    <dgm:cxn modelId="{4437D709-3E2A-4ED3-ABDA-C6407C52FB6A}" type="presParOf" srcId="{474A179E-E099-44BA-A7BC-47B0CA80B692}" destId="{4E7A0DFA-30B9-4B45-AA36-7423081CB89F}" srcOrd="0" destOrd="0" presId="urn:microsoft.com/office/officeart/2005/8/layout/hProcess11"/>
    <dgm:cxn modelId="{8A3283BA-9D43-48C5-9338-13324D81BB02}" type="presParOf" srcId="{474A179E-E099-44BA-A7BC-47B0CA80B692}" destId="{145CD3A3-F1FA-4659-8864-81FEAA10B6E6}" srcOrd="1" destOrd="0" presId="urn:microsoft.com/office/officeart/2005/8/layout/hProcess11"/>
    <dgm:cxn modelId="{526826A7-CF2B-4A26-BA7B-0AAB6BEF9A14}" type="presParOf" srcId="{474A179E-E099-44BA-A7BC-47B0CA80B692}" destId="{2A8E822A-98C4-462E-A64A-AEDDE87B4384}" srcOrd="2" destOrd="0" presId="urn:microsoft.com/office/officeart/2005/8/layout/hProcess11"/>
    <dgm:cxn modelId="{32B368DA-5B14-47A0-A6DF-86B9DD7AA3C1}" type="presParOf" srcId="{3C1DDDB8-9227-449D-A421-8B1B5095B57D}" destId="{7C0D827E-DDD6-4F85-AA9A-3398124A6DF3}" srcOrd="9" destOrd="0" presId="urn:microsoft.com/office/officeart/2005/8/layout/hProcess11"/>
    <dgm:cxn modelId="{51327EDB-5473-487E-8EF4-FC8CCC6A8A1A}" type="presParOf" srcId="{3C1DDDB8-9227-449D-A421-8B1B5095B57D}" destId="{5DC3AE3C-57E1-4F78-BABD-6558F548C0F5}" srcOrd="10" destOrd="0" presId="urn:microsoft.com/office/officeart/2005/8/layout/hProcess11"/>
    <dgm:cxn modelId="{491178C4-B506-440D-A26F-8B7FB98C76D1}" type="presParOf" srcId="{5DC3AE3C-57E1-4F78-BABD-6558F548C0F5}" destId="{50EB4F0D-065E-48CE-AB0B-B9D72AB2D5D5}" srcOrd="0" destOrd="0" presId="urn:microsoft.com/office/officeart/2005/8/layout/hProcess11"/>
    <dgm:cxn modelId="{2089B99A-8380-4D58-B772-3D1BCB28A5F3}" type="presParOf" srcId="{5DC3AE3C-57E1-4F78-BABD-6558F548C0F5}" destId="{C8709F1F-260A-4A84-A9F2-9F7C46388F48}" srcOrd="1" destOrd="0" presId="urn:microsoft.com/office/officeart/2005/8/layout/hProcess11"/>
    <dgm:cxn modelId="{5DBB0F87-E24B-4E2D-90E8-7E5082CE4224}" type="presParOf" srcId="{5DC3AE3C-57E1-4F78-BABD-6558F548C0F5}" destId="{13035E9F-2770-4D24-8F8D-AEB17B53379D}" srcOrd="2" destOrd="0" presId="urn:microsoft.com/office/officeart/2005/8/layout/hProcess11"/>
    <dgm:cxn modelId="{E487289E-93CD-424B-9D5C-6132D89FE4F0}" type="presParOf" srcId="{3C1DDDB8-9227-449D-A421-8B1B5095B57D}" destId="{930AE304-F438-4CCF-A50F-7E2616617572}" srcOrd="11" destOrd="0" presId="urn:microsoft.com/office/officeart/2005/8/layout/hProcess11"/>
    <dgm:cxn modelId="{09C2CC21-A7BF-4262-BAC8-CB854DAB8206}" type="presParOf" srcId="{3C1DDDB8-9227-449D-A421-8B1B5095B57D}" destId="{F8323C1C-9FF8-4263-A147-62F0BBA2CF65}" srcOrd="12" destOrd="0" presId="urn:microsoft.com/office/officeart/2005/8/layout/hProcess11"/>
    <dgm:cxn modelId="{925701A5-37EE-426F-9BBC-C3BFB990B22B}" type="presParOf" srcId="{F8323C1C-9FF8-4263-A147-62F0BBA2CF65}" destId="{3995D113-492B-4F1F-B657-B4A2DB1DFB5F}" srcOrd="0" destOrd="0" presId="urn:microsoft.com/office/officeart/2005/8/layout/hProcess11"/>
    <dgm:cxn modelId="{F7477133-93E0-4327-983A-77807CEC68CA}" type="presParOf" srcId="{F8323C1C-9FF8-4263-A147-62F0BBA2CF65}" destId="{E14ED173-65EC-4ED9-8151-0222A1DC729C}" srcOrd="1" destOrd="0" presId="urn:microsoft.com/office/officeart/2005/8/layout/hProcess11"/>
    <dgm:cxn modelId="{0091735C-FDAE-4473-BAC6-9F5B488E09CD}" type="presParOf" srcId="{F8323C1C-9FF8-4263-A147-62F0BBA2CF65}" destId="{246CAFF7-B914-4E55-B9B7-8F904EAF3ACA}" srcOrd="2" destOrd="0" presId="urn:microsoft.com/office/officeart/2005/8/layout/hProcess11"/>
    <dgm:cxn modelId="{46AB850F-EAD2-4B3D-BB1B-16E3B8DEF0C6}" type="presParOf" srcId="{3C1DDDB8-9227-449D-A421-8B1B5095B57D}" destId="{50F81ABC-5898-489F-8FF3-F71B9C0CACA3}" srcOrd="13" destOrd="0" presId="urn:microsoft.com/office/officeart/2005/8/layout/hProcess11"/>
    <dgm:cxn modelId="{B61E9566-A680-4A7A-A95A-BB8D0F6F8532}" type="presParOf" srcId="{3C1DDDB8-9227-449D-A421-8B1B5095B57D}" destId="{ABBEA1C8-B8D0-40D6-8587-D0D0F965ECB0}" srcOrd="14" destOrd="0" presId="urn:microsoft.com/office/officeart/2005/8/layout/hProcess11"/>
    <dgm:cxn modelId="{5A6D32B8-00E7-4ABF-BFB0-4060FC57654B}" type="presParOf" srcId="{ABBEA1C8-B8D0-40D6-8587-D0D0F965ECB0}" destId="{DE8FD2FB-AA74-4B2F-85AD-65D68081DDB5}" srcOrd="0" destOrd="0" presId="urn:microsoft.com/office/officeart/2005/8/layout/hProcess11"/>
    <dgm:cxn modelId="{463AFD41-B567-4A3F-BC3E-196D29763B53}" type="presParOf" srcId="{ABBEA1C8-B8D0-40D6-8587-D0D0F965ECB0}" destId="{A6A1DAF7-74F1-4072-9824-BA42E783B1C9}" srcOrd="1" destOrd="0" presId="urn:microsoft.com/office/officeart/2005/8/layout/hProcess11"/>
    <dgm:cxn modelId="{A55CFB09-1C29-45E3-8D1B-1BD8FF251CAB}" type="presParOf" srcId="{ABBEA1C8-B8D0-40D6-8587-D0D0F965ECB0}" destId="{E9898AAD-1368-4A65-9C82-BB36EBC0FC6B}"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28931-13D4-4B62-90ED-1698C82D3898}">
      <dsp:nvSpPr>
        <dsp:cNvPr id="0" name=""/>
        <dsp:cNvSpPr/>
      </dsp:nvSpPr>
      <dsp:spPr>
        <a:xfrm>
          <a:off x="742288" y="758975"/>
          <a:ext cx="1065950" cy="1065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5614FF-46AE-42E5-8A52-50E3954F713A}">
      <dsp:nvSpPr>
        <dsp:cNvPr id="0" name=""/>
        <dsp:cNvSpPr/>
      </dsp:nvSpPr>
      <dsp:spPr>
        <a:xfrm>
          <a:off x="90874" y="2140266"/>
          <a:ext cx="23687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Eliminates Single Point of Failure</a:t>
          </a:r>
        </a:p>
      </dsp:txBody>
      <dsp:txXfrm>
        <a:off x="90874" y="2140266"/>
        <a:ext cx="2368779" cy="720000"/>
      </dsp:txXfrm>
    </dsp:sp>
    <dsp:sp modelId="{50719B74-3B8C-40A6-8842-7ADACB9178ED}">
      <dsp:nvSpPr>
        <dsp:cNvPr id="0" name=""/>
        <dsp:cNvSpPr/>
      </dsp:nvSpPr>
      <dsp:spPr>
        <a:xfrm>
          <a:off x="3525604" y="758975"/>
          <a:ext cx="1065950" cy="1065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21FA7F-18CC-4F94-8AD6-3C87A5A9DACE}">
      <dsp:nvSpPr>
        <dsp:cNvPr id="0" name=""/>
        <dsp:cNvSpPr/>
      </dsp:nvSpPr>
      <dsp:spPr>
        <a:xfrm>
          <a:off x="2874190" y="2140266"/>
          <a:ext cx="23687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More Scalable</a:t>
          </a:r>
        </a:p>
      </dsp:txBody>
      <dsp:txXfrm>
        <a:off x="2874190" y="2140266"/>
        <a:ext cx="2368779" cy="720000"/>
      </dsp:txXfrm>
    </dsp:sp>
    <dsp:sp modelId="{F881FA20-78C4-4F41-B1BE-8E8844BDDC33}">
      <dsp:nvSpPr>
        <dsp:cNvPr id="0" name=""/>
        <dsp:cNvSpPr/>
      </dsp:nvSpPr>
      <dsp:spPr>
        <a:xfrm>
          <a:off x="6308921" y="758975"/>
          <a:ext cx="1065950" cy="1065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12ED3B-8FA6-482A-9E6A-50D188A3CFF2}">
      <dsp:nvSpPr>
        <dsp:cNvPr id="0" name=""/>
        <dsp:cNvSpPr/>
      </dsp:nvSpPr>
      <dsp:spPr>
        <a:xfrm>
          <a:off x="5657506" y="2140266"/>
          <a:ext cx="23687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latin typeface="Calibri Light" panose="020F0302020204030204"/>
            </a:rPr>
            <a:t>No Requirement of Central Trust</a:t>
          </a:r>
          <a:endParaRPr lang="en-US" sz="2300" b="1" kern="1200"/>
        </a:p>
      </dsp:txBody>
      <dsp:txXfrm>
        <a:off x="5657506" y="2140266"/>
        <a:ext cx="2368779" cy="720000"/>
      </dsp:txXfrm>
    </dsp:sp>
    <dsp:sp modelId="{8C2BCF3A-2C1A-4925-92AC-7137A6294B29}">
      <dsp:nvSpPr>
        <dsp:cNvPr id="0" name=""/>
        <dsp:cNvSpPr/>
      </dsp:nvSpPr>
      <dsp:spPr>
        <a:xfrm>
          <a:off x="9092237" y="758975"/>
          <a:ext cx="1065950" cy="1065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54D044-973C-45F0-AB82-DC0C36D38722}">
      <dsp:nvSpPr>
        <dsp:cNvPr id="0" name=""/>
        <dsp:cNvSpPr/>
      </dsp:nvSpPr>
      <dsp:spPr>
        <a:xfrm>
          <a:off x="8440823" y="2140266"/>
          <a:ext cx="23687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latin typeface="Calibri Light" panose="020F0302020204030204"/>
            </a:rPr>
            <a:t>Low Computation Requirements</a:t>
          </a:r>
          <a:endParaRPr lang="en-US" sz="2300" b="1" kern="1200"/>
        </a:p>
      </dsp:txBody>
      <dsp:txXfrm>
        <a:off x="8440823" y="2140266"/>
        <a:ext cx="236877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4E309-D80A-49AD-B153-2956F2B46E66}">
      <dsp:nvSpPr>
        <dsp:cNvPr id="0" name=""/>
        <dsp:cNvSpPr/>
      </dsp:nvSpPr>
      <dsp:spPr>
        <a:xfrm>
          <a:off x="0" y="237357"/>
          <a:ext cx="11213092" cy="1134000"/>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261" tIns="312420" rIns="87026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Future use case: Cell Phones</a:t>
          </a:r>
        </a:p>
        <a:p>
          <a:pPr marL="114300" lvl="1" indent="-114300" algn="l" defTabSz="666750">
            <a:lnSpc>
              <a:spcPct val="90000"/>
            </a:lnSpc>
            <a:spcBef>
              <a:spcPct val="0"/>
            </a:spcBef>
            <a:spcAft>
              <a:spcPct val="15000"/>
            </a:spcAft>
            <a:buChar char="•"/>
          </a:pPr>
          <a:r>
            <a:rPr lang="en-US" sz="1500" kern="1200"/>
            <a:t>Distributed power consumption across devices </a:t>
          </a:r>
        </a:p>
        <a:p>
          <a:pPr marL="114300" lvl="1" indent="-114300" algn="l" defTabSz="666750">
            <a:lnSpc>
              <a:spcPct val="90000"/>
            </a:lnSpc>
            <a:spcBef>
              <a:spcPct val="0"/>
            </a:spcBef>
            <a:spcAft>
              <a:spcPct val="15000"/>
            </a:spcAft>
            <a:buChar char="•"/>
          </a:pPr>
          <a:r>
            <a:rPr lang="en-US" sz="1500" kern="1200"/>
            <a:t>Network bandwidth is highly limiting</a:t>
          </a:r>
        </a:p>
      </dsp:txBody>
      <dsp:txXfrm>
        <a:off x="0" y="237357"/>
        <a:ext cx="11213092" cy="1134000"/>
      </dsp:txXfrm>
    </dsp:sp>
    <dsp:sp modelId="{5D3591BD-3FD6-4192-9CEA-5208D3BBA75C}">
      <dsp:nvSpPr>
        <dsp:cNvPr id="0" name=""/>
        <dsp:cNvSpPr/>
      </dsp:nvSpPr>
      <dsp:spPr>
        <a:xfrm>
          <a:off x="560654" y="15957"/>
          <a:ext cx="7849164" cy="4428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680" tIns="0" rIns="296680" bIns="0" numCol="1" spcCol="1270" anchor="ctr" anchorCtr="0">
          <a:noAutofit/>
        </a:bodyPr>
        <a:lstStyle/>
        <a:p>
          <a:pPr marL="0" lvl="0" indent="0" algn="l" defTabSz="666750">
            <a:lnSpc>
              <a:spcPct val="90000"/>
            </a:lnSpc>
            <a:spcBef>
              <a:spcPct val="0"/>
            </a:spcBef>
            <a:spcAft>
              <a:spcPct val="35000"/>
            </a:spcAft>
            <a:buNone/>
          </a:pPr>
          <a:r>
            <a:rPr lang="en-US" sz="1500" kern="1200"/>
            <a:t>Limiting client load</a:t>
          </a:r>
        </a:p>
      </dsp:txBody>
      <dsp:txXfrm>
        <a:off x="582270" y="37573"/>
        <a:ext cx="7805932" cy="399568"/>
      </dsp:txXfrm>
    </dsp:sp>
    <dsp:sp modelId="{E0EE91AE-07DA-4210-9E71-CC1322AFB272}">
      <dsp:nvSpPr>
        <dsp:cNvPr id="0" name=""/>
        <dsp:cNvSpPr/>
      </dsp:nvSpPr>
      <dsp:spPr>
        <a:xfrm>
          <a:off x="0" y="1673757"/>
          <a:ext cx="11213092" cy="874125"/>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261" tIns="312420" rIns="87026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Clients’ ease of processing lower amounts of data</a:t>
          </a:r>
        </a:p>
        <a:p>
          <a:pPr marL="114300" lvl="1" indent="-114300" algn="l" defTabSz="666750">
            <a:lnSpc>
              <a:spcPct val="90000"/>
            </a:lnSpc>
            <a:spcBef>
              <a:spcPct val="0"/>
            </a:spcBef>
            <a:spcAft>
              <a:spcPct val="15000"/>
            </a:spcAft>
            <a:buChar char="•"/>
          </a:pPr>
          <a:r>
            <a:rPr lang="en-US" sz="1500" kern="1200"/>
            <a:t>Tiers can vertically increase forming large but manageable trees</a:t>
          </a:r>
        </a:p>
      </dsp:txBody>
      <dsp:txXfrm>
        <a:off x="0" y="1673757"/>
        <a:ext cx="11213092" cy="874125"/>
      </dsp:txXfrm>
    </dsp:sp>
    <dsp:sp modelId="{CDC4EB9E-6454-4796-9BB1-18DF2E628E53}">
      <dsp:nvSpPr>
        <dsp:cNvPr id="0" name=""/>
        <dsp:cNvSpPr/>
      </dsp:nvSpPr>
      <dsp:spPr>
        <a:xfrm>
          <a:off x="560654" y="1452357"/>
          <a:ext cx="7849164" cy="4428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680" tIns="0" rIns="296680" bIns="0" numCol="1" spcCol="1270" anchor="ctr" anchorCtr="0">
          <a:noAutofit/>
        </a:bodyPr>
        <a:lstStyle/>
        <a:p>
          <a:pPr marL="0" lvl="0" indent="0" algn="l" defTabSz="666750">
            <a:lnSpc>
              <a:spcPct val="90000"/>
            </a:lnSpc>
            <a:spcBef>
              <a:spcPct val="0"/>
            </a:spcBef>
            <a:spcAft>
              <a:spcPct val="35000"/>
            </a:spcAft>
            <a:buNone/>
          </a:pPr>
          <a:r>
            <a:rPr lang="en-US" sz="1500" kern="1200"/>
            <a:t>Highly scalable</a:t>
          </a:r>
        </a:p>
      </dsp:txBody>
      <dsp:txXfrm>
        <a:off x="582270" y="1473973"/>
        <a:ext cx="7805932" cy="399568"/>
      </dsp:txXfrm>
    </dsp:sp>
    <dsp:sp modelId="{C78EFBD7-1099-47B5-B539-7E557EC46926}">
      <dsp:nvSpPr>
        <dsp:cNvPr id="0" name=""/>
        <dsp:cNvSpPr/>
      </dsp:nvSpPr>
      <dsp:spPr>
        <a:xfrm>
          <a:off x="0" y="2850282"/>
          <a:ext cx="11213092" cy="1134000"/>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261" tIns="312420" rIns="87026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Effective geospatial separation</a:t>
          </a:r>
        </a:p>
        <a:p>
          <a:pPr marL="114300" lvl="1" indent="-114300" algn="l" defTabSz="666750">
            <a:lnSpc>
              <a:spcPct val="90000"/>
            </a:lnSpc>
            <a:spcBef>
              <a:spcPct val="0"/>
            </a:spcBef>
            <a:spcAft>
              <a:spcPct val="15000"/>
            </a:spcAft>
            <a:buChar char="•"/>
          </a:pPr>
          <a:r>
            <a:rPr lang="en-US" sz="1500" kern="1200"/>
            <a:t>Learning moves with users</a:t>
          </a:r>
        </a:p>
        <a:p>
          <a:pPr marL="114300" lvl="1" indent="-114300" algn="l" defTabSz="666750">
            <a:lnSpc>
              <a:spcPct val="90000"/>
            </a:lnSpc>
            <a:spcBef>
              <a:spcPct val="0"/>
            </a:spcBef>
            <a:spcAft>
              <a:spcPct val="15000"/>
            </a:spcAft>
            <a:buChar char="•"/>
          </a:pPr>
          <a:r>
            <a:rPr lang="en-US" sz="1500" kern="1200"/>
            <a:t>Local learning more relevant than global (think going across countries)</a:t>
          </a:r>
        </a:p>
      </dsp:txBody>
      <dsp:txXfrm>
        <a:off x="0" y="2850282"/>
        <a:ext cx="11213092" cy="1134000"/>
      </dsp:txXfrm>
    </dsp:sp>
    <dsp:sp modelId="{07AE2547-12F7-47BC-A1E5-8C39C7CD9749}">
      <dsp:nvSpPr>
        <dsp:cNvPr id="0" name=""/>
        <dsp:cNvSpPr/>
      </dsp:nvSpPr>
      <dsp:spPr>
        <a:xfrm>
          <a:off x="560654" y="2628883"/>
          <a:ext cx="7849164" cy="4428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680" tIns="0" rIns="296680" bIns="0" numCol="1" spcCol="1270" anchor="ctr" anchorCtr="0">
          <a:noAutofit/>
        </a:bodyPr>
        <a:lstStyle/>
        <a:p>
          <a:pPr marL="0" lvl="0" indent="0" algn="l" defTabSz="666750">
            <a:lnSpc>
              <a:spcPct val="90000"/>
            </a:lnSpc>
            <a:spcBef>
              <a:spcPct val="0"/>
            </a:spcBef>
            <a:spcAft>
              <a:spcPct val="35000"/>
            </a:spcAft>
            <a:buNone/>
          </a:pPr>
          <a:r>
            <a:rPr lang="en-US" sz="1500" kern="1200"/>
            <a:t>Slow global convergence, but quick local convergence</a:t>
          </a:r>
        </a:p>
      </dsp:txBody>
      <dsp:txXfrm>
        <a:off x="582270" y="2650499"/>
        <a:ext cx="7805932"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CE3D4-2DDB-43C3-9550-E86A362A8F8C}">
      <dsp:nvSpPr>
        <dsp:cNvPr id="0" name=""/>
        <dsp:cNvSpPr/>
      </dsp:nvSpPr>
      <dsp:spPr>
        <a:xfrm>
          <a:off x="0" y="284674"/>
          <a:ext cx="11086092" cy="104895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0404" tIns="374904" rIns="86040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Clients join/leave often</a:t>
          </a:r>
        </a:p>
        <a:p>
          <a:pPr marL="171450" lvl="1" indent="-171450" algn="l" defTabSz="800100">
            <a:lnSpc>
              <a:spcPct val="90000"/>
            </a:lnSpc>
            <a:spcBef>
              <a:spcPct val="0"/>
            </a:spcBef>
            <a:spcAft>
              <a:spcPct val="15000"/>
            </a:spcAft>
            <a:buChar char="•"/>
          </a:pPr>
          <a:r>
            <a:rPr lang="en-US" sz="1800" kern="1200"/>
            <a:t>Round-wise participants are free to rotate</a:t>
          </a:r>
        </a:p>
      </dsp:txBody>
      <dsp:txXfrm>
        <a:off x="0" y="284674"/>
        <a:ext cx="11086092" cy="1048950"/>
      </dsp:txXfrm>
    </dsp:sp>
    <dsp:sp modelId="{E31873CE-44DC-45CC-BA88-06845F0FFD15}">
      <dsp:nvSpPr>
        <dsp:cNvPr id="0" name=""/>
        <dsp:cNvSpPr/>
      </dsp:nvSpPr>
      <dsp:spPr>
        <a:xfrm>
          <a:off x="554304" y="18994"/>
          <a:ext cx="7760264" cy="53136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320" tIns="0" rIns="293320" bIns="0" numCol="1" spcCol="1270" anchor="ctr" anchorCtr="0">
          <a:noAutofit/>
        </a:bodyPr>
        <a:lstStyle/>
        <a:p>
          <a:pPr marL="0" lvl="0" indent="0" algn="l" defTabSz="800100">
            <a:lnSpc>
              <a:spcPct val="90000"/>
            </a:lnSpc>
            <a:spcBef>
              <a:spcPct val="0"/>
            </a:spcBef>
            <a:spcAft>
              <a:spcPct val="35000"/>
            </a:spcAft>
            <a:buNone/>
          </a:pPr>
          <a:r>
            <a:rPr lang="en-US" sz="1800" kern="1200"/>
            <a:t>Design inherently fault tolerant </a:t>
          </a:r>
        </a:p>
      </dsp:txBody>
      <dsp:txXfrm>
        <a:off x="580243" y="44933"/>
        <a:ext cx="7708386" cy="479482"/>
      </dsp:txXfrm>
    </dsp:sp>
    <dsp:sp modelId="{A7843C4C-06AB-42C1-A4CB-EA90ED7BC491}">
      <dsp:nvSpPr>
        <dsp:cNvPr id="0" name=""/>
        <dsp:cNvSpPr/>
      </dsp:nvSpPr>
      <dsp:spPr>
        <a:xfrm>
          <a:off x="0" y="1696505"/>
          <a:ext cx="11086092" cy="104895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0404" tIns="374904" rIns="86040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Central server can “prepare” clients and get out</a:t>
          </a:r>
        </a:p>
        <a:p>
          <a:pPr marL="171450" lvl="1" indent="-171450" algn="l" defTabSz="800100">
            <a:lnSpc>
              <a:spcPct val="90000"/>
            </a:lnSpc>
            <a:spcBef>
              <a:spcPct val="0"/>
            </a:spcBef>
            <a:spcAft>
              <a:spcPct val="15000"/>
            </a:spcAft>
            <a:buChar char="•"/>
          </a:pPr>
          <a:r>
            <a:rPr lang="en-US" sz="1800" kern="1200"/>
            <a:t>Knowledge sharing between a small group of clients</a:t>
          </a:r>
        </a:p>
      </dsp:txBody>
      <dsp:txXfrm>
        <a:off x="0" y="1696505"/>
        <a:ext cx="11086092" cy="1048950"/>
      </dsp:txXfrm>
    </dsp:sp>
    <dsp:sp modelId="{0B57ED90-8EAF-4F62-B280-124E8333360F}">
      <dsp:nvSpPr>
        <dsp:cNvPr id="0" name=""/>
        <dsp:cNvSpPr/>
      </dsp:nvSpPr>
      <dsp:spPr>
        <a:xfrm>
          <a:off x="554304" y="1430824"/>
          <a:ext cx="7760264" cy="53136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320" tIns="0" rIns="293320" bIns="0" numCol="1" spcCol="1270" anchor="ctr" anchorCtr="0">
          <a:noAutofit/>
        </a:bodyPr>
        <a:lstStyle/>
        <a:p>
          <a:pPr marL="0" lvl="0" indent="0" algn="l" defTabSz="800100">
            <a:lnSpc>
              <a:spcPct val="90000"/>
            </a:lnSpc>
            <a:spcBef>
              <a:spcPct val="0"/>
            </a:spcBef>
            <a:spcAft>
              <a:spcPct val="35000"/>
            </a:spcAft>
            <a:buNone/>
          </a:pPr>
          <a:r>
            <a:rPr lang="en-US" sz="1800" kern="1200"/>
            <a:t>Minimal central server involvement</a:t>
          </a:r>
        </a:p>
      </dsp:txBody>
      <dsp:txXfrm>
        <a:off x="580243" y="1456763"/>
        <a:ext cx="7708386" cy="479482"/>
      </dsp:txXfrm>
    </dsp:sp>
    <dsp:sp modelId="{ABABE121-040D-4657-AD49-3DA779FE161C}">
      <dsp:nvSpPr>
        <dsp:cNvPr id="0" name=""/>
        <dsp:cNvSpPr/>
      </dsp:nvSpPr>
      <dsp:spPr>
        <a:xfrm>
          <a:off x="0" y="3108335"/>
          <a:ext cx="11086092" cy="76545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0404" tIns="374904" rIns="86040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Once part of the system, discovery handled by design</a:t>
          </a:r>
        </a:p>
      </dsp:txBody>
      <dsp:txXfrm>
        <a:off x="0" y="3108335"/>
        <a:ext cx="11086092" cy="765450"/>
      </dsp:txXfrm>
    </dsp:sp>
    <dsp:sp modelId="{A65D2C53-00FB-4AA0-AD91-3A0895C098EB}">
      <dsp:nvSpPr>
        <dsp:cNvPr id="0" name=""/>
        <dsp:cNvSpPr/>
      </dsp:nvSpPr>
      <dsp:spPr>
        <a:xfrm>
          <a:off x="554304" y="2842654"/>
          <a:ext cx="7760264" cy="53136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320" tIns="0" rIns="293320" bIns="0" numCol="1" spcCol="1270" anchor="ctr" anchorCtr="0">
          <a:noAutofit/>
        </a:bodyPr>
        <a:lstStyle/>
        <a:p>
          <a:pPr marL="0" lvl="0" indent="0" algn="l" defTabSz="800100">
            <a:lnSpc>
              <a:spcPct val="90000"/>
            </a:lnSpc>
            <a:spcBef>
              <a:spcPct val="0"/>
            </a:spcBef>
            <a:spcAft>
              <a:spcPct val="35000"/>
            </a:spcAft>
            <a:buNone/>
          </a:pPr>
          <a:r>
            <a:rPr lang="en-US" sz="1800" kern="1200"/>
            <a:t>Easy discovery and low configuration costs</a:t>
          </a:r>
        </a:p>
      </dsp:txBody>
      <dsp:txXfrm>
        <a:off x="580243" y="2868593"/>
        <a:ext cx="7708386"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E2489-6F7F-4E15-A7DE-678515B8CC5B}">
      <dsp:nvSpPr>
        <dsp:cNvPr id="0" name=""/>
        <dsp:cNvSpPr/>
      </dsp:nvSpPr>
      <dsp:spPr>
        <a:xfrm>
          <a:off x="0" y="1158631"/>
          <a:ext cx="10246712" cy="158105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AF4086-F0AA-414D-BFB8-37C6B7B6594C}">
      <dsp:nvSpPr>
        <dsp:cNvPr id="0" name=""/>
        <dsp:cNvSpPr/>
      </dsp:nvSpPr>
      <dsp:spPr>
        <a:xfrm>
          <a:off x="2081" y="0"/>
          <a:ext cx="902334" cy="158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Tree Based P2P (</a:t>
          </a:r>
          <a:r>
            <a:rPr lang="en-US" sz="1200" kern="1200" err="1">
              <a:latin typeface="Calibri Light" panose="020F0302020204030204"/>
            </a:rPr>
            <a:t>Hudzia</a:t>
          </a:r>
          <a:r>
            <a:rPr lang="en-US" sz="1200" kern="1200">
              <a:latin typeface="Calibri Light" panose="020F0302020204030204"/>
            </a:rPr>
            <a:t>) (2006) </a:t>
          </a:r>
        </a:p>
      </dsp:txBody>
      <dsp:txXfrm>
        <a:off x="2081" y="0"/>
        <a:ext cx="902334" cy="1581058"/>
      </dsp:txXfrm>
    </dsp:sp>
    <dsp:sp modelId="{8FE4AF7C-1741-4B04-B817-75B7EDCBFB7A}">
      <dsp:nvSpPr>
        <dsp:cNvPr id="0" name=""/>
        <dsp:cNvSpPr/>
      </dsp:nvSpPr>
      <dsp:spPr>
        <a:xfrm>
          <a:off x="255615" y="1778691"/>
          <a:ext cx="395264" cy="3952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F00B52-B0C7-4762-AB0A-3C29F999F8E4}">
      <dsp:nvSpPr>
        <dsp:cNvPr id="0" name=""/>
        <dsp:cNvSpPr/>
      </dsp:nvSpPr>
      <dsp:spPr>
        <a:xfrm>
          <a:off x="935598" y="2371588"/>
          <a:ext cx="1216788" cy="158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Tree based P2P for heterogeneous clients </a:t>
          </a:r>
        </a:p>
        <a:p>
          <a:pPr marL="0" lvl="0" indent="0" algn="l" defTabSz="533400" rtl="0">
            <a:lnSpc>
              <a:spcPct val="90000"/>
            </a:lnSpc>
            <a:spcBef>
              <a:spcPct val="0"/>
            </a:spcBef>
            <a:spcAft>
              <a:spcPct val="35000"/>
            </a:spcAft>
            <a:buNone/>
          </a:pPr>
          <a:r>
            <a:rPr lang="en-US" sz="1200" kern="1200">
              <a:latin typeface="Calibri Light" panose="020F0302020204030204"/>
            </a:rPr>
            <a:t>(Zheng, 2012)</a:t>
          </a:r>
        </a:p>
      </dsp:txBody>
      <dsp:txXfrm>
        <a:off x="935598" y="2371588"/>
        <a:ext cx="1216788" cy="1581058"/>
      </dsp:txXfrm>
    </dsp:sp>
    <dsp:sp modelId="{2921AEBE-5286-4D21-9077-E6B6650C5BD6}">
      <dsp:nvSpPr>
        <dsp:cNvPr id="0" name=""/>
        <dsp:cNvSpPr/>
      </dsp:nvSpPr>
      <dsp:spPr>
        <a:xfrm>
          <a:off x="1346360" y="1778691"/>
          <a:ext cx="395264" cy="3952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91DD01-D528-42DA-A8A5-8C36B2CF4E09}">
      <dsp:nvSpPr>
        <dsp:cNvPr id="0" name=""/>
        <dsp:cNvSpPr/>
      </dsp:nvSpPr>
      <dsp:spPr>
        <a:xfrm>
          <a:off x="2183569" y="0"/>
          <a:ext cx="1168162" cy="158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CIFAR 10  Deep Neural Network Benchmarks </a:t>
          </a:r>
        </a:p>
        <a:p>
          <a:pPr marL="0" lvl="0" indent="0" algn="l" defTabSz="533400" rtl="0">
            <a:lnSpc>
              <a:spcPct val="90000"/>
            </a:lnSpc>
            <a:spcBef>
              <a:spcPct val="0"/>
            </a:spcBef>
            <a:spcAft>
              <a:spcPct val="35000"/>
            </a:spcAft>
            <a:buNone/>
          </a:pPr>
          <a:r>
            <a:rPr lang="en-US" sz="1200" kern="1200">
              <a:latin typeface="Calibri Light" panose="020F0302020204030204"/>
            </a:rPr>
            <a:t>( 2013-)</a:t>
          </a:r>
        </a:p>
      </dsp:txBody>
      <dsp:txXfrm>
        <a:off x="2183569" y="0"/>
        <a:ext cx="1168162" cy="1581058"/>
      </dsp:txXfrm>
    </dsp:sp>
    <dsp:sp modelId="{04692ADB-3246-4805-8A4D-D846E9007527}">
      <dsp:nvSpPr>
        <dsp:cNvPr id="0" name=""/>
        <dsp:cNvSpPr/>
      </dsp:nvSpPr>
      <dsp:spPr>
        <a:xfrm>
          <a:off x="2570018" y="1778691"/>
          <a:ext cx="395264" cy="3952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21699A-A353-48C0-9A86-8B05B8B31884}">
      <dsp:nvSpPr>
        <dsp:cNvPr id="0" name=""/>
        <dsp:cNvSpPr/>
      </dsp:nvSpPr>
      <dsp:spPr>
        <a:xfrm>
          <a:off x="3382915" y="2371588"/>
          <a:ext cx="1382625" cy="158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Centralized Federated Learning (McMahan et. al), 2016</a:t>
          </a:r>
        </a:p>
      </dsp:txBody>
      <dsp:txXfrm>
        <a:off x="3382915" y="2371588"/>
        <a:ext cx="1382625" cy="1581058"/>
      </dsp:txXfrm>
    </dsp:sp>
    <dsp:sp modelId="{E42199E0-CA4C-4C62-BCCF-C02860EEE3D2}">
      <dsp:nvSpPr>
        <dsp:cNvPr id="0" name=""/>
        <dsp:cNvSpPr/>
      </dsp:nvSpPr>
      <dsp:spPr>
        <a:xfrm>
          <a:off x="3876595" y="1778691"/>
          <a:ext cx="395264" cy="3952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A0DFA-30B9-4B45-AA36-7423081CB89F}">
      <dsp:nvSpPr>
        <dsp:cNvPr id="0" name=""/>
        <dsp:cNvSpPr/>
      </dsp:nvSpPr>
      <dsp:spPr>
        <a:xfrm>
          <a:off x="4796724" y="0"/>
          <a:ext cx="1083937" cy="158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Centralized Federated Learning Frameworks (Tensorflow Federated, 2019-)</a:t>
          </a:r>
        </a:p>
      </dsp:txBody>
      <dsp:txXfrm>
        <a:off x="4796724" y="0"/>
        <a:ext cx="1083937" cy="1581058"/>
      </dsp:txXfrm>
    </dsp:sp>
    <dsp:sp modelId="{145CD3A3-F1FA-4659-8864-81FEAA10B6E6}">
      <dsp:nvSpPr>
        <dsp:cNvPr id="0" name=""/>
        <dsp:cNvSpPr/>
      </dsp:nvSpPr>
      <dsp:spPr>
        <a:xfrm>
          <a:off x="5141060" y="1778691"/>
          <a:ext cx="395264" cy="3952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EB4F0D-065E-48CE-AB0B-B9D72AB2D5D5}">
      <dsp:nvSpPr>
        <dsp:cNvPr id="0" name=""/>
        <dsp:cNvSpPr/>
      </dsp:nvSpPr>
      <dsp:spPr>
        <a:xfrm>
          <a:off x="5911844" y="2371588"/>
          <a:ext cx="1335047" cy="158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a:t>Decentralized Federated Learning  (ChainFL, Brain Torrent)(2019-)</a:t>
          </a:r>
        </a:p>
      </dsp:txBody>
      <dsp:txXfrm>
        <a:off x="5911844" y="2371588"/>
        <a:ext cx="1335047" cy="1581058"/>
      </dsp:txXfrm>
    </dsp:sp>
    <dsp:sp modelId="{C8709F1F-260A-4A84-A9F2-9F7C46388F48}">
      <dsp:nvSpPr>
        <dsp:cNvPr id="0" name=""/>
        <dsp:cNvSpPr/>
      </dsp:nvSpPr>
      <dsp:spPr>
        <a:xfrm>
          <a:off x="6381735" y="1778691"/>
          <a:ext cx="395264" cy="3952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95D113-492B-4F1F-B657-B4A2DB1DFB5F}">
      <dsp:nvSpPr>
        <dsp:cNvPr id="0" name=""/>
        <dsp:cNvSpPr/>
      </dsp:nvSpPr>
      <dsp:spPr>
        <a:xfrm>
          <a:off x="7278074" y="0"/>
          <a:ext cx="981757" cy="158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a:t>Decentralized Learning Frameworks</a:t>
          </a:r>
        </a:p>
        <a:p>
          <a:pPr marL="0" lvl="0" indent="0" algn="ctr" defTabSz="533400">
            <a:lnSpc>
              <a:spcPct val="90000"/>
            </a:lnSpc>
            <a:spcBef>
              <a:spcPct val="0"/>
            </a:spcBef>
            <a:spcAft>
              <a:spcPct val="35000"/>
            </a:spcAft>
            <a:buNone/>
          </a:pPr>
          <a:r>
            <a:rPr lang="en-US" sz="1200" kern="1200"/>
            <a:t>(2020-)</a:t>
          </a:r>
        </a:p>
      </dsp:txBody>
      <dsp:txXfrm>
        <a:off x="7278074" y="0"/>
        <a:ext cx="981757" cy="1581058"/>
      </dsp:txXfrm>
    </dsp:sp>
    <dsp:sp modelId="{E14ED173-65EC-4ED9-8151-0222A1DC729C}">
      <dsp:nvSpPr>
        <dsp:cNvPr id="0" name=""/>
        <dsp:cNvSpPr/>
      </dsp:nvSpPr>
      <dsp:spPr>
        <a:xfrm>
          <a:off x="7571320" y="1778691"/>
          <a:ext cx="395264" cy="3952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8FD2FB-AA74-4B2F-85AD-65D68081DDB5}">
      <dsp:nvSpPr>
        <dsp:cNvPr id="0" name=""/>
        <dsp:cNvSpPr/>
      </dsp:nvSpPr>
      <dsp:spPr>
        <a:xfrm>
          <a:off x="8291014" y="2371588"/>
          <a:ext cx="928945" cy="158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a:t>Heterogeneous devices (</a:t>
          </a:r>
          <a:r>
            <a:rPr lang="en-US" sz="1200" kern="1200" err="1"/>
            <a:t>Moshfit</a:t>
          </a:r>
          <a:r>
            <a:rPr lang="en-US" sz="1200" kern="1200"/>
            <a:t>, 2021-)</a:t>
          </a:r>
        </a:p>
      </dsp:txBody>
      <dsp:txXfrm>
        <a:off x="8291014" y="2371588"/>
        <a:ext cx="928945" cy="1581058"/>
      </dsp:txXfrm>
    </dsp:sp>
    <dsp:sp modelId="{A6A1DAF7-74F1-4072-9824-BA42E783B1C9}">
      <dsp:nvSpPr>
        <dsp:cNvPr id="0" name=""/>
        <dsp:cNvSpPr/>
      </dsp:nvSpPr>
      <dsp:spPr>
        <a:xfrm>
          <a:off x="8557854" y="1778691"/>
          <a:ext cx="395264" cy="3952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95739-8CA8-4D43-A46D-0E33A54A306E}" type="datetimeFigureOut">
              <a:rPr lang="en-US"/>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2E14A1-2C3B-4CD8-BDC8-2B3DF999A579}" type="slidenum">
              <a:rPr lang="en-US"/>
              <a:t>‹#›</a:t>
            </a:fld>
            <a:endParaRPr lang="en-US"/>
          </a:p>
        </p:txBody>
      </p:sp>
    </p:spTree>
    <p:extLst>
      <p:ext uri="{BB962C8B-B14F-4D97-AF65-F5344CB8AC3E}">
        <p14:creationId xmlns:p14="http://schemas.microsoft.com/office/powerpoint/2010/main" val="2138970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A069CB8-F204-4D06-B913-C5A26A89888A}" type="datetimeFigureOut">
              <a:rPr lang="en-US" dirty="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004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B6E300-0A13-4A81-945A-7333C271A069}" type="datetimeFigureOut">
              <a:rPr lang="en-US" dirty="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35735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671962-1EA4-46E7-BCB0-F36CE46D1A59}" type="datetimeFigureOut">
              <a:rPr lang="en-US" dirty="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19913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0BB376-B19C-488D-ABEB-03C7E6E9E3E0}" type="datetimeFigureOut">
              <a:rPr lang="en-US" dirty="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a:p>
        </p:txBody>
      </p:sp>
    </p:spTree>
    <p:extLst>
      <p:ext uri="{BB962C8B-B14F-4D97-AF65-F5344CB8AC3E}">
        <p14:creationId xmlns:p14="http://schemas.microsoft.com/office/powerpoint/2010/main" val="485956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36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9E2A62-1983-43A1-A163-D8AA46534C80}" type="datetimeFigureOut">
              <a:rPr lang="en-US" dirty="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7719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8F3E3B-34E3-4345-B2A1-994B83598A9C}" type="datetimeFigureOut">
              <a:rPr lang="en-US" dirty="0"/>
              <a:t>12/11/2021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70405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816C96-82A1-4D77-8ADA-627AC6FE3D65}" type="datetimeFigureOut">
              <a:rPr lang="en-US" dirty="0"/>
              <a:t>12/11/2021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04313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12/11/2021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6043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12/11/2021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64164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3831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12/11/2021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08252"/>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38.xml"/><Relationship Id="rId4" Type="http://schemas.openxmlformats.org/officeDocument/2006/relationships/slide" Target="slide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rr04XLazVwo?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Ou5XyaofcK0?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9269" y="1837900"/>
            <a:ext cx="10612243" cy="1672063"/>
          </a:xfrm>
        </p:spPr>
        <p:txBody>
          <a:bodyPr>
            <a:normAutofit/>
          </a:bodyPr>
          <a:lstStyle/>
          <a:p>
            <a:r>
              <a:rPr lang="en-US" sz="5400">
                <a:latin typeface="Calibri"/>
                <a:cs typeface="Calibri"/>
              </a:rPr>
              <a:t>Decentralized Model Training with a Tiered Peer-to-Peer Edge Network</a:t>
            </a:r>
            <a:endParaRPr lang="en-US" sz="5400">
              <a:ea typeface="+mj-lt"/>
              <a:cs typeface="+mj-lt"/>
            </a:endParaRPr>
          </a:p>
        </p:txBody>
      </p:sp>
      <p:sp>
        <p:nvSpPr>
          <p:cNvPr id="3" name="Subtitle 2"/>
          <p:cNvSpPr>
            <a:spLocks noGrp="1"/>
          </p:cNvSpPr>
          <p:nvPr>
            <p:ph type="subTitle" idx="1"/>
          </p:nvPr>
        </p:nvSpPr>
        <p:spPr>
          <a:xfrm>
            <a:off x="1663390" y="3657794"/>
            <a:ext cx="9144000" cy="512762"/>
          </a:xfrm>
        </p:spPr>
        <p:txBody>
          <a:bodyPr vert="horz" lIns="91440" tIns="45720" rIns="91440" bIns="45720" rtlCol="0" anchor="t">
            <a:normAutofit/>
          </a:bodyPr>
          <a:lstStyle/>
          <a:p>
            <a:r>
              <a:rPr lang="en-US">
                <a:ea typeface="+mn-lt"/>
                <a:cs typeface="+mn-lt"/>
              </a:rPr>
              <a:t>CS-6220 : Big Data Systems &amp; Analytics Project</a:t>
            </a:r>
          </a:p>
          <a:p>
            <a:endParaRPr lang="en-US"/>
          </a:p>
        </p:txBody>
      </p:sp>
      <p:sp>
        <p:nvSpPr>
          <p:cNvPr id="5" name="Subtitle 2">
            <a:extLst>
              <a:ext uri="{FF2B5EF4-FFF2-40B4-BE49-F238E27FC236}">
                <a16:creationId xmlns:a16="http://schemas.microsoft.com/office/drawing/2014/main" id="{A63EE0A7-B231-4C50-95A5-8B90C8C6193F}"/>
              </a:ext>
            </a:extLst>
          </p:cNvPr>
          <p:cNvSpPr txBox="1">
            <a:spLocks/>
          </p:cNvSpPr>
          <p:nvPr/>
        </p:nvSpPr>
        <p:spPr>
          <a:xfrm>
            <a:off x="185044" y="6400232"/>
            <a:ext cx="11513632" cy="512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chemeClr val="bg1"/>
                </a:solidFill>
                <a:ea typeface="+mn-lt"/>
                <a:cs typeface="+mn-lt"/>
              </a:rPr>
              <a:t>Saket Singh         Niraj Srimal          Raj Kothari          Nimish </a:t>
            </a:r>
            <a:r>
              <a:rPr lang="en-US" err="1">
                <a:solidFill>
                  <a:schemeClr val="bg1"/>
                </a:solidFill>
                <a:ea typeface="+mn-lt"/>
                <a:cs typeface="+mn-lt"/>
              </a:rPr>
              <a:t>Sule</a:t>
            </a:r>
            <a:r>
              <a:rPr lang="en-US">
                <a:solidFill>
                  <a:schemeClr val="bg1"/>
                </a:solidFill>
                <a:ea typeface="+mn-lt"/>
                <a:cs typeface="+mn-lt"/>
              </a:rPr>
              <a:t>          </a:t>
            </a:r>
            <a:r>
              <a:rPr lang="en-US" err="1">
                <a:solidFill>
                  <a:schemeClr val="bg1"/>
                </a:solidFill>
                <a:ea typeface="+mn-lt"/>
                <a:cs typeface="+mn-lt"/>
              </a:rPr>
              <a:t>Berkay</a:t>
            </a:r>
            <a:r>
              <a:rPr lang="en-US">
                <a:solidFill>
                  <a:schemeClr val="bg1"/>
                </a:solidFill>
                <a:ea typeface="+mn-lt"/>
                <a:cs typeface="+mn-lt"/>
              </a:rPr>
              <a:t> Barlas</a:t>
            </a:r>
          </a:p>
        </p:txBody>
      </p:sp>
      <p:sp>
        <p:nvSpPr>
          <p:cNvPr id="4" name="TextBox 3">
            <a:extLst>
              <a:ext uri="{FF2B5EF4-FFF2-40B4-BE49-F238E27FC236}">
                <a16:creationId xmlns:a16="http://schemas.microsoft.com/office/drawing/2014/main" id="{91E31A5E-A3B5-4E42-AAB7-11DA2FC4B98E}"/>
              </a:ext>
            </a:extLst>
          </p:cNvPr>
          <p:cNvSpPr txBox="1"/>
          <p:nvPr/>
        </p:nvSpPr>
        <p:spPr>
          <a:xfrm>
            <a:off x="4462272" y="5739639"/>
            <a:ext cx="2551994" cy="553998"/>
          </a:xfrm>
          <a:prstGeom prst="rect">
            <a:avLst/>
          </a:prstGeom>
          <a:noFill/>
        </p:spPr>
        <p:txBody>
          <a:bodyPr wrap="square" rtlCol="0">
            <a:spAutoFit/>
          </a:bodyPr>
          <a:lstStyle/>
          <a:p>
            <a:pPr algn="ctr"/>
            <a:r>
              <a:rPr lang="en-US" sz="3000"/>
              <a:t>Group 11</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D0D1-EE08-4A34-B119-17AAE59E599B}"/>
              </a:ext>
            </a:extLst>
          </p:cNvPr>
          <p:cNvSpPr>
            <a:spLocks noGrp="1"/>
          </p:cNvSpPr>
          <p:nvPr>
            <p:ph type="title"/>
          </p:nvPr>
        </p:nvSpPr>
        <p:spPr/>
        <p:txBody>
          <a:bodyPr/>
          <a:lstStyle/>
          <a:p>
            <a:r>
              <a:rPr lang="en-US"/>
              <a:t>P2P Architecture – Index-to-role Mapping in different tier levels</a:t>
            </a:r>
          </a:p>
        </p:txBody>
      </p:sp>
      <p:sp>
        <p:nvSpPr>
          <p:cNvPr id="4" name="Content Placeholder 3">
            <a:extLst>
              <a:ext uri="{FF2B5EF4-FFF2-40B4-BE49-F238E27FC236}">
                <a16:creationId xmlns:a16="http://schemas.microsoft.com/office/drawing/2014/main" id="{3521C1A3-E788-41A9-B4B6-D87831955DAC}"/>
              </a:ext>
            </a:extLst>
          </p:cNvPr>
          <p:cNvSpPr>
            <a:spLocks noGrp="1"/>
          </p:cNvSpPr>
          <p:nvPr>
            <p:ph sz="half" idx="2"/>
          </p:nvPr>
        </p:nvSpPr>
        <p:spPr>
          <a:xfrm>
            <a:off x="1088136" y="2011680"/>
            <a:ext cx="10058400" cy="3959352"/>
          </a:xfrm>
        </p:spPr>
        <p:txBody>
          <a:bodyPr>
            <a:normAutofit fontScale="92500" lnSpcReduction="10000"/>
          </a:bodyPr>
          <a:lstStyle/>
          <a:p>
            <a:pPr>
              <a:buFont typeface="Arial" panose="020B0604020202020204" pitchFamily="34" charset="0"/>
              <a:buChar char="•"/>
            </a:pPr>
            <a:r>
              <a:rPr lang="en-US"/>
              <a:t> Each node derives its role using a linear list (the arrangement) which is guaranteed to be consistently arranged.</a:t>
            </a:r>
          </a:p>
          <a:p>
            <a:pPr>
              <a:buFont typeface="Arial" panose="020B0604020202020204" pitchFamily="34" charset="0"/>
              <a:buChar char="•"/>
            </a:pPr>
            <a:r>
              <a:rPr lang="en-US"/>
              <a:t> At each round r, and given a bucketing size b we perform the following computations to determine the role of a peer:</a:t>
            </a:r>
          </a:p>
          <a:p>
            <a:pPr lvl="1">
              <a:buFont typeface="Arial" panose="020B0604020202020204" pitchFamily="34" charset="0"/>
              <a:buChar char="•"/>
            </a:pPr>
            <a:r>
              <a:rPr lang="en-US"/>
              <a:t>Is it a global leader?</a:t>
            </a:r>
          </a:p>
          <a:p>
            <a:pPr lvl="2">
              <a:buFont typeface="Arial" panose="020B0604020202020204" pitchFamily="34" charset="0"/>
              <a:buChar char="•"/>
            </a:pPr>
            <a:r>
              <a:rPr lang="en-US"/>
              <a:t>If self index in the array is at position 0.</a:t>
            </a:r>
          </a:p>
          <a:p>
            <a:pPr lvl="1">
              <a:buFont typeface="Arial" panose="020B0604020202020204" pitchFamily="34" charset="0"/>
              <a:buChar char="•"/>
            </a:pPr>
            <a:r>
              <a:rPr lang="en-US"/>
              <a:t>Is it a parent this round?</a:t>
            </a:r>
          </a:p>
          <a:p>
            <a:pPr lvl="2">
              <a:buFont typeface="Arial" panose="020B0604020202020204" pitchFamily="34" charset="0"/>
              <a:buChar char="•"/>
            </a:pPr>
            <a:r>
              <a:rPr lang="en-US"/>
              <a:t>If self index in the array is at a position that’s a multiple of </a:t>
            </a:r>
            <a:r>
              <a:rPr lang="en-US" err="1"/>
              <a:t>b</a:t>
            </a:r>
            <a:r>
              <a:rPr lang="en-US" baseline="30000" err="1"/>
              <a:t>r</a:t>
            </a:r>
            <a:endParaRPr lang="en-US" baseline="30000"/>
          </a:p>
          <a:p>
            <a:pPr lvl="2">
              <a:buFont typeface="Arial" panose="020B0604020202020204" pitchFamily="34" charset="0"/>
              <a:buChar char="•"/>
            </a:pPr>
            <a:r>
              <a:rPr lang="en-US"/>
              <a:t>Must wait for children in the range to send their updates: [</a:t>
            </a:r>
            <a:r>
              <a:rPr lang="en-US" err="1"/>
              <a:t>b</a:t>
            </a:r>
            <a:r>
              <a:rPr lang="en-US" baseline="30000" err="1"/>
              <a:t>r</a:t>
            </a:r>
            <a:r>
              <a:rPr lang="en-US"/>
              <a:t> + 1, b</a:t>
            </a:r>
            <a:r>
              <a:rPr lang="en-US" baseline="30000"/>
              <a:t>r+1</a:t>
            </a:r>
            <a:r>
              <a:rPr lang="en-US"/>
              <a:t>-1]</a:t>
            </a:r>
          </a:p>
          <a:p>
            <a:pPr lvl="1">
              <a:buFont typeface="Arial" panose="020B0604020202020204" pitchFamily="34" charset="0"/>
              <a:buChar char="•"/>
            </a:pPr>
            <a:r>
              <a:rPr lang="en-US"/>
              <a:t>Is it a child this round?</a:t>
            </a:r>
          </a:p>
          <a:p>
            <a:pPr lvl="2">
              <a:buFont typeface="Arial" panose="020B0604020202020204" pitchFamily="34" charset="0"/>
              <a:buChar char="•"/>
            </a:pPr>
            <a:r>
              <a:rPr lang="en-US"/>
              <a:t>If self index in the array is at a position p such that </a:t>
            </a:r>
            <a:r>
              <a:rPr lang="en-US" err="1"/>
              <a:t>p%b</a:t>
            </a:r>
            <a:r>
              <a:rPr lang="en-US" baseline="30000" err="1"/>
              <a:t>r</a:t>
            </a:r>
            <a:r>
              <a:rPr lang="en-US"/>
              <a:t> != 0</a:t>
            </a:r>
          </a:p>
          <a:p>
            <a:pPr lvl="2">
              <a:buFont typeface="Arial" panose="020B0604020202020204" pitchFamily="34" charset="0"/>
              <a:buChar char="•"/>
            </a:pPr>
            <a:r>
              <a:rPr lang="en-US"/>
              <a:t>Must send its weights to the nearest parent: int(p/</a:t>
            </a:r>
            <a:r>
              <a:rPr lang="en-US" err="1"/>
              <a:t>b</a:t>
            </a:r>
            <a:r>
              <a:rPr lang="en-US" baseline="30000" err="1"/>
              <a:t>r</a:t>
            </a:r>
            <a:r>
              <a:rPr lang="en-US"/>
              <a:t>) * </a:t>
            </a:r>
            <a:r>
              <a:rPr lang="en-US" err="1"/>
              <a:t>b</a:t>
            </a:r>
            <a:r>
              <a:rPr lang="en-US" baseline="30000" err="1"/>
              <a:t>r</a:t>
            </a:r>
            <a:endParaRPr lang="en-US" baseline="30000"/>
          </a:p>
          <a:p>
            <a:pPr>
              <a:buFont typeface="Arial" panose="020B0604020202020204" pitchFamily="34" charset="0"/>
              <a:buChar char="•"/>
            </a:pPr>
            <a:r>
              <a:rPr lang="en-US"/>
              <a:t>Here “r” is something that keeps going from 0 to log(n) (to base b), whereas b remains constant throughout the program’s run.</a:t>
            </a:r>
          </a:p>
        </p:txBody>
      </p:sp>
    </p:spTree>
    <p:extLst>
      <p:ext uri="{BB962C8B-B14F-4D97-AF65-F5344CB8AC3E}">
        <p14:creationId xmlns:p14="http://schemas.microsoft.com/office/powerpoint/2010/main" val="405057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9">
            <a:extLst>
              <a:ext uri="{FF2B5EF4-FFF2-40B4-BE49-F238E27FC236}">
                <a16:creationId xmlns:a16="http://schemas.microsoft.com/office/drawing/2014/main" id="{3F89FC01-D0CF-4899-A184-1F0070363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11">
            <a:extLst>
              <a:ext uri="{FF2B5EF4-FFF2-40B4-BE49-F238E27FC236}">
                <a16:creationId xmlns:a16="http://schemas.microsoft.com/office/drawing/2014/main" id="{F4E5A9FF-C93F-4A6D-ABDE-2533C3017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13">
            <a:extLst>
              <a:ext uri="{FF2B5EF4-FFF2-40B4-BE49-F238E27FC236}">
                <a16:creationId xmlns:a16="http://schemas.microsoft.com/office/drawing/2014/main" id="{890A4124-979D-4376-AA58-6501D58B67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15">
            <a:extLst>
              <a:ext uri="{FF2B5EF4-FFF2-40B4-BE49-F238E27FC236}">
                <a16:creationId xmlns:a16="http://schemas.microsoft.com/office/drawing/2014/main" id="{4B019A08-55AD-4038-B865-37DA596B8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FD0D1-EE08-4A34-B119-17AAE59E599B}"/>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3700"/>
              <a:t>P2P Architecture – Tiering Topology Illustrated</a:t>
            </a:r>
          </a:p>
        </p:txBody>
      </p:sp>
      <p:pic>
        <p:nvPicPr>
          <p:cNvPr id="5" name="Picture 4" descr="Table&#10;&#10;Description automatically generated">
            <a:extLst>
              <a:ext uri="{FF2B5EF4-FFF2-40B4-BE49-F238E27FC236}">
                <a16:creationId xmlns:a16="http://schemas.microsoft.com/office/drawing/2014/main" id="{358EB0FD-F9F0-42B1-94B4-ADF285127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1735710"/>
            <a:ext cx="5451627" cy="3066539"/>
          </a:xfrm>
          <a:prstGeom prst="rect">
            <a:avLst/>
          </a:prstGeom>
        </p:spPr>
      </p:pic>
      <p:cxnSp>
        <p:nvCxnSpPr>
          <p:cNvPr id="57" name="Straight Connector 17">
            <a:extLst>
              <a:ext uri="{FF2B5EF4-FFF2-40B4-BE49-F238E27FC236}">
                <a16:creationId xmlns:a16="http://schemas.microsoft.com/office/drawing/2014/main" id="{2BA067F2-7FAF-4758-9BC4-F7C88ED904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521C1A3-E788-41A9-B4B6-D87831955DAC}"/>
              </a:ext>
            </a:extLst>
          </p:cNvPr>
          <p:cNvSpPr>
            <a:spLocks noGrp="1"/>
          </p:cNvSpPr>
          <p:nvPr>
            <p:ph sz="half" idx="2"/>
          </p:nvPr>
        </p:nvSpPr>
        <p:spPr>
          <a:xfrm>
            <a:off x="6411684" y="2198914"/>
            <a:ext cx="5127172" cy="3670180"/>
          </a:xfrm>
        </p:spPr>
        <p:txBody>
          <a:bodyPr vert="horz" lIns="0" tIns="45720" rIns="0" bIns="45720" rtlCol="0">
            <a:normAutofit/>
          </a:bodyPr>
          <a:lstStyle/>
          <a:p>
            <a:pPr>
              <a:buFont typeface="Calibri" panose="020F0502020204030204" pitchFamily="34" charset="0"/>
              <a:buChar char="•"/>
            </a:pPr>
            <a:r>
              <a:rPr lang="en-US"/>
              <a:t> Consider the following scenario with bucket size = 4, and number of peers = 18. The index-to-role mapping is done this way:</a:t>
            </a:r>
          </a:p>
          <a:p>
            <a:pPr lvl="1">
              <a:buFont typeface="Calibri" panose="020F0502020204030204" pitchFamily="34" charset="0"/>
              <a:buChar char="•"/>
            </a:pPr>
            <a:r>
              <a:rPr lang="en-US"/>
              <a:t>In round 1, all multiples of 4 (4</a:t>
            </a:r>
            <a:r>
              <a:rPr lang="en-US" baseline="30000"/>
              <a:t>1</a:t>
            </a:r>
            <a:r>
              <a:rPr lang="en-US"/>
              <a:t>) are parents, and multiples of 1 (4</a:t>
            </a:r>
            <a:r>
              <a:rPr lang="en-US" baseline="30000"/>
              <a:t>1-0</a:t>
            </a:r>
            <a:r>
              <a:rPr lang="en-US"/>
              <a:t>) are children</a:t>
            </a:r>
          </a:p>
          <a:p>
            <a:pPr lvl="1">
              <a:buFont typeface="Calibri" panose="020F0502020204030204" pitchFamily="34" charset="0"/>
              <a:buChar char="•"/>
            </a:pPr>
            <a:r>
              <a:rPr lang="en-US"/>
              <a:t>In round 2, the previous round’s parents become the children. Parents are indexed at multiples of 16 (4</a:t>
            </a:r>
            <a:r>
              <a:rPr lang="en-US" baseline="30000"/>
              <a:t>2</a:t>
            </a:r>
            <a:r>
              <a:rPr lang="en-US"/>
              <a:t>), and children are multiples of 4</a:t>
            </a:r>
            <a:r>
              <a:rPr lang="en-US" baseline="30000"/>
              <a:t>2-1</a:t>
            </a:r>
            <a:r>
              <a:rPr lang="en-US"/>
              <a:t>. </a:t>
            </a:r>
          </a:p>
          <a:p>
            <a:pPr lvl="1">
              <a:buFont typeface="Calibri" panose="020F0502020204030204" pitchFamily="34" charset="0"/>
              <a:buChar char="•"/>
            </a:pPr>
            <a:r>
              <a:rPr lang="en-US"/>
              <a:t>This process repeats until there are no more children left to aggregate.</a:t>
            </a:r>
          </a:p>
          <a:p>
            <a:pPr marL="0" indent="0">
              <a:buFont typeface="Calibri" panose="020F0502020204030204" pitchFamily="34" charset="0"/>
              <a:buNone/>
            </a:pPr>
            <a:endParaRPr lang="en-US"/>
          </a:p>
        </p:txBody>
      </p:sp>
      <p:sp>
        <p:nvSpPr>
          <p:cNvPr id="58" name="Rectangle 19">
            <a:extLst>
              <a:ext uri="{FF2B5EF4-FFF2-40B4-BE49-F238E27FC236}">
                <a16:creationId xmlns:a16="http://schemas.microsoft.com/office/drawing/2014/main" id="{1627C7B9-FD35-4E35-B741-E4A9A5F4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21">
            <a:extLst>
              <a:ext uri="{FF2B5EF4-FFF2-40B4-BE49-F238E27FC236}">
                <a16:creationId xmlns:a16="http://schemas.microsoft.com/office/drawing/2014/main" id="{476B7131-2035-43F9-84E8-2B4749D33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56378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Functional Component - P2P Application Layer</a:t>
            </a:r>
            <a:endParaRPr lang="en-IN"/>
          </a:p>
        </p:txBody>
      </p:sp>
      <p:sp>
        <p:nvSpPr>
          <p:cNvPr id="4" name="Text Placeholder 3">
            <a:extLst>
              <a:ext uri="{FF2B5EF4-FFF2-40B4-BE49-F238E27FC236}">
                <a16:creationId xmlns:a16="http://schemas.microsoft.com/office/drawing/2014/main" id="{25C370F8-7F0F-4B2D-B523-A4654B4F287D}"/>
              </a:ext>
            </a:extLst>
          </p:cNvPr>
          <p:cNvSpPr>
            <a:spLocks noGrp="1"/>
          </p:cNvSpPr>
          <p:nvPr>
            <p:ph type="body" idx="1"/>
          </p:nvPr>
        </p:nvSpPr>
        <p:spPr/>
        <p:txBody>
          <a:bodyPr/>
          <a:lstStyle/>
          <a:p>
            <a:r>
              <a:rPr lang="en-US"/>
              <a:t>INFORMATION COMMUNICATED</a:t>
            </a:r>
          </a:p>
        </p:txBody>
      </p:sp>
      <p:sp>
        <p:nvSpPr>
          <p:cNvPr id="13" name="Content Placeholder 12">
            <a:extLst>
              <a:ext uri="{FF2B5EF4-FFF2-40B4-BE49-F238E27FC236}">
                <a16:creationId xmlns:a16="http://schemas.microsoft.com/office/drawing/2014/main" id="{2E6F892E-806F-4720-8485-D0E6A9D3021B}"/>
              </a:ext>
            </a:extLst>
          </p:cNvPr>
          <p:cNvSpPr>
            <a:spLocks noGrp="1"/>
          </p:cNvSpPr>
          <p:nvPr>
            <p:ph sz="half" idx="2"/>
          </p:nvPr>
        </p:nvSpPr>
        <p:spPr/>
        <p:txBody>
          <a:bodyPr vert="horz" lIns="0" tIns="45720" rIns="0" bIns="45720" rtlCol="0" anchor="t">
            <a:normAutofit/>
          </a:bodyPr>
          <a:lstStyle/>
          <a:p>
            <a:pPr>
              <a:buFont typeface="Courier New" panose="02070309020205020404" pitchFamily="49" charset="0"/>
              <a:buChar char="o"/>
            </a:pPr>
            <a:r>
              <a:rPr lang="en-US"/>
              <a:t> Hierarchy maintained with only single flat routing table in </a:t>
            </a:r>
            <a:r>
              <a:rPr lang="en-US" err="1"/>
              <a:t>Kademlia</a:t>
            </a:r>
            <a:endParaRPr lang="en-US"/>
          </a:p>
          <a:p>
            <a:pPr>
              <a:buFont typeface="Courier New" panose="02070309020205020404" pitchFamily="49" charset="0"/>
              <a:buChar char="o"/>
            </a:pPr>
            <a:r>
              <a:rPr lang="en-US"/>
              <a:t> State maintained by communicating node list across peers </a:t>
            </a:r>
            <a:endParaRPr lang="en-US">
              <a:cs typeface="Calibri"/>
            </a:endParaRPr>
          </a:p>
          <a:p>
            <a:pPr>
              <a:buFont typeface="Courier New" panose="02070309020205020404" pitchFamily="49" charset="0"/>
              <a:buChar char="o"/>
            </a:pPr>
            <a:r>
              <a:rPr lang="en-US"/>
              <a:t> Node list contains hash ids maintained by </a:t>
            </a:r>
            <a:r>
              <a:rPr lang="en-US" err="1"/>
              <a:t>Kademlia</a:t>
            </a:r>
            <a:endParaRPr lang="en-US"/>
          </a:p>
          <a:p>
            <a:pPr>
              <a:buFont typeface="Courier New" panose="02070309020205020404" pitchFamily="49" charset="0"/>
              <a:buChar char="o"/>
            </a:pPr>
            <a:r>
              <a:rPr lang="en-US">
                <a:cs typeface="Calibri"/>
              </a:rPr>
              <a:t>Each Peer remembers the parent and child nodes for every round and messaging is done through the </a:t>
            </a:r>
            <a:r>
              <a:rPr lang="en-US" err="1">
                <a:cs typeface="Calibri"/>
              </a:rPr>
              <a:t>Kademlia</a:t>
            </a:r>
            <a:r>
              <a:rPr lang="en-US">
                <a:cs typeface="Calibri"/>
              </a:rPr>
              <a:t> routing using Node IDs.</a:t>
            </a:r>
          </a:p>
          <a:p>
            <a:pPr>
              <a:buFont typeface="Courier New" panose="02070309020205020404" pitchFamily="49" charset="0"/>
              <a:buChar char="o"/>
            </a:pPr>
            <a:endParaRPr lang="en-US">
              <a:cs typeface="Calibri"/>
            </a:endParaRPr>
          </a:p>
          <a:p>
            <a:pPr>
              <a:buFont typeface="Courier New" panose="02070309020205020404" pitchFamily="49" charset="0"/>
              <a:buChar char="o"/>
            </a:pPr>
            <a:endParaRPr lang="en-US"/>
          </a:p>
          <a:p>
            <a:pPr>
              <a:buFont typeface="Courier New" panose="02070309020205020404" pitchFamily="49" charset="0"/>
              <a:buChar char="o"/>
            </a:pPr>
            <a:endParaRPr lang="en-US">
              <a:cs typeface="Calibri" panose="020F0502020204030204"/>
            </a:endParaRPr>
          </a:p>
          <a:p>
            <a:endParaRPr lang="en-US">
              <a:cs typeface="Calibri" panose="020F0502020204030204"/>
            </a:endParaRPr>
          </a:p>
        </p:txBody>
      </p:sp>
      <p:sp>
        <p:nvSpPr>
          <p:cNvPr id="18" name="Text Placeholder 3">
            <a:extLst>
              <a:ext uri="{FF2B5EF4-FFF2-40B4-BE49-F238E27FC236}">
                <a16:creationId xmlns:a16="http://schemas.microsoft.com/office/drawing/2014/main" id="{6CDA8F80-BECA-4044-8438-47F139BE41E1}"/>
              </a:ext>
            </a:extLst>
          </p:cNvPr>
          <p:cNvSpPr txBox="1">
            <a:spLocks/>
          </p:cNvSpPr>
          <p:nvPr/>
        </p:nvSpPr>
        <p:spPr>
          <a:xfrm>
            <a:off x="6035040" y="1846052"/>
            <a:ext cx="493776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a:t>ADDITIONAL ACTION OP CODES</a:t>
            </a:r>
          </a:p>
        </p:txBody>
      </p:sp>
      <p:sp>
        <p:nvSpPr>
          <p:cNvPr id="19" name="Content Placeholder 12">
            <a:extLst>
              <a:ext uri="{FF2B5EF4-FFF2-40B4-BE49-F238E27FC236}">
                <a16:creationId xmlns:a16="http://schemas.microsoft.com/office/drawing/2014/main" id="{683E80F1-16D0-48FD-B040-8BBCCC68B1F6}"/>
              </a:ext>
            </a:extLst>
          </p:cNvPr>
          <p:cNvSpPr txBox="1">
            <a:spLocks/>
          </p:cNvSpPr>
          <p:nvPr/>
        </p:nvSpPr>
        <p:spPr>
          <a:xfrm>
            <a:off x="6096000" y="2530160"/>
            <a:ext cx="4937760" cy="33782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ourier New" panose="02070309020205020404" pitchFamily="49" charset="0"/>
              <a:buChar char="o"/>
            </a:pPr>
            <a:r>
              <a:rPr lang="en-US"/>
              <a:t> Additional OP codes needed for topology maintenance on the application layer: </a:t>
            </a:r>
          </a:p>
          <a:p>
            <a:pPr lvl="1">
              <a:buFont typeface="Courier New" panose="02070309020205020404" pitchFamily="49" charset="0"/>
              <a:buChar char="o"/>
            </a:pPr>
            <a:r>
              <a:rPr lang="en-US"/>
              <a:t>CLIENT EVICTED</a:t>
            </a:r>
          </a:p>
          <a:p>
            <a:pPr lvl="1">
              <a:buFont typeface="Courier New" panose="02070309020205020404" pitchFamily="49" charset="0"/>
              <a:buChar char="o"/>
            </a:pPr>
            <a:r>
              <a:rPr lang="en-US"/>
              <a:t>SELF_UP</a:t>
            </a:r>
          </a:p>
          <a:p>
            <a:pPr lvl="1">
              <a:buFont typeface="Courier New" panose="02070309020205020404" pitchFamily="49" charset="0"/>
              <a:buChar char="o"/>
            </a:pPr>
            <a:r>
              <a:rPr lang="en-US"/>
              <a:t>CLIENT_LIST_UPDATE</a:t>
            </a:r>
          </a:p>
          <a:p>
            <a:pPr lvl="1">
              <a:buFont typeface="Courier New" panose="02070309020205020404" pitchFamily="49" charset="0"/>
              <a:buChar char="o"/>
            </a:pPr>
            <a:endParaRPr lang="en-US"/>
          </a:p>
          <a:p>
            <a:pPr marL="201168" lvl="1" indent="0">
              <a:buNone/>
            </a:pPr>
            <a:endParaRPr lang="en-US"/>
          </a:p>
          <a:p>
            <a:pPr>
              <a:buFont typeface="Courier New" panose="02070309020205020404" pitchFamily="49" charset="0"/>
              <a:buChar char="o"/>
            </a:pPr>
            <a:endParaRPr lang="en-US"/>
          </a:p>
          <a:p>
            <a:endParaRPr lang="en-US"/>
          </a:p>
        </p:txBody>
      </p:sp>
    </p:spTree>
    <p:extLst>
      <p:ext uri="{BB962C8B-B14F-4D97-AF65-F5344CB8AC3E}">
        <p14:creationId xmlns:p14="http://schemas.microsoft.com/office/powerpoint/2010/main" val="1472387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Functional Component - P2P Application Layer: Event Handlers</a:t>
            </a:r>
            <a:endParaRPr lang="en-IN"/>
          </a:p>
        </p:txBody>
      </p:sp>
      <p:sp>
        <p:nvSpPr>
          <p:cNvPr id="4" name="Text Placeholder 3">
            <a:extLst>
              <a:ext uri="{FF2B5EF4-FFF2-40B4-BE49-F238E27FC236}">
                <a16:creationId xmlns:a16="http://schemas.microsoft.com/office/drawing/2014/main" id="{25C370F8-7F0F-4B2D-B523-A4654B4F287D}"/>
              </a:ext>
            </a:extLst>
          </p:cNvPr>
          <p:cNvSpPr>
            <a:spLocks noGrp="1"/>
          </p:cNvSpPr>
          <p:nvPr>
            <p:ph type="body" idx="1"/>
          </p:nvPr>
        </p:nvSpPr>
        <p:spPr/>
        <p:txBody>
          <a:bodyPr/>
          <a:lstStyle/>
          <a:p>
            <a:r>
              <a:rPr lang="en-US"/>
              <a:t>CLIENT SELF UP</a:t>
            </a:r>
          </a:p>
        </p:txBody>
      </p:sp>
      <p:sp>
        <p:nvSpPr>
          <p:cNvPr id="13" name="Content Placeholder 12">
            <a:extLst>
              <a:ext uri="{FF2B5EF4-FFF2-40B4-BE49-F238E27FC236}">
                <a16:creationId xmlns:a16="http://schemas.microsoft.com/office/drawing/2014/main" id="{2E6F892E-806F-4720-8485-D0E6A9D3021B}"/>
              </a:ext>
            </a:extLst>
          </p:cNvPr>
          <p:cNvSpPr>
            <a:spLocks noGrp="1"/>
          </p:cNvSpPr>
          <p:nvPr>
            <p:ph sz="half" idx="2"/>
          </p:nvPr>
        </p:nvSpPr>
        <p:spPr>
          <a:xfrm>
            <a:off x="1097280" y="2381993"/>
            <a:ext cx="4937760" cy="618066"/>
          </a:xfrm>
        </p:spPr>
        <p:txBody>
          <a:bodyPr>
            <a:normAutofit fontScale="70000" lnSpcReduction="20000"/>
          </a:bodyPr>
          <a:lstStyle/>
          <a:p>
            <a:pPr>
              <a:buFont typeface="Courier New" panose="02070309020205020404" pitchFamily="49" charset="0"/>
              <a:buChar char="o"/>
            </a:pPr>
            <a:r>
              <a:rPr lang="en-US"/>
              <a:t> Initialize node list in a client.</a:t>
            </a:r>
          </a:p>
          <a:p>
            <a:pPr>
              <a:buFont typeface="Courier New" panose="02070309020205020404" pitchFamily="49" charset="0"/>
              <a:buChar char="o"/>
            </a:pPr>
            <a:r>
              <a:rPr lang="en-US"/>
              <a:t> Alerting the application layer of hash assigned to itself.</a:t>
            </a:r>
          </a:p>
          <a:p>
            <a:pPr>
              <a:buFont typeface="Courier New" panose="02070309020205020404" pitchFamily="49" charset="0"/>
              <a:buChar char="o"/>
            </a:pPr>
            <a:endParaRPr lang="en-US"/>
          </a:p>
          <a:p>
            <a:pPr>
              <a:buFont typeface="Courier New" panose="02070309020205020404" pitchFamily="49" charset="0"/>
              <a:buChar char="o"/>
            </a:pPr>
            <a:endParaRPr lang="en-US"/>
          </a:p>
          <a:p>
            <a:endParaRPr lang="en-US"/>
          </a:p>
        </p:txBody>
      </p:sp>
      <p:sp>
        <p:nvSpPr>
          <p:cNvPr id="7" name="Text Placeholder 3">
            <a:extLst>
              <a:ext uri="{FF2B5EF4-FFF2-40B4-BE49-F238E27FC236}">
                <a16:creationId xmlns:a16="http://schemas.microsoft.com/office/drawing/2014/main" id="{FA249F61-EF33-42FB-B362-4F6049C18B01}"/>
              </a:ext>
            </a:extLst>
          </p:cNvPr>
          <p:cNvSpPr txBox="1">
            <a:spLocks/>
          </p:cNvSpPr>
          <p:nvPr/>
        </p:nvSpPr>
        <p:spPr>
          <a:xfrm>
            <a:off x="1097280" y="3060496"/>
            <a:ext cx="493776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a:t>CLIENT EVICT</a:t>
            </a:r>
          </a:p>
        </p:txBody>
      </p:sp>
      <p:sp>
        <p:nvSpPr>
          <p:cNvPr id="8" name="Content Placeholder 12">
            <a:extLst>
              <a:ext uri="{FF2B5EF4-FFF2-40B4-BE49-F238E27FC236}">
                <a16:creationId xmlns:a16="http://schemas.microsoft.com/office/drawing/2014/main" id="{88BDDDEE-92AC-4798-B762-11083DBAC2AB}"/>
              </a:ext>
            </a:extLst>
          </p:cNvPr>
          <p:cNvSpPr txBox="1">
            <a:spLocks/>
          </p:cNvSpPr>
          <p:nvPr/>
        </p:nvSpPr>
        <p:spPr>
          <a:xfrm>
            <a:off x="1097280" y="3561453"/>
            <a:ext cx="4937760" cy="594679"/>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ourier New" panose="02070309020205020404" pitchFamily="49" charset="0"/>
              <a:buChar char="o"/>
            </a:pPr>
            <a:r>
              <a:rPr lang="en-US"/>
              <a:t> Remove from the node list</a:t>
            </a:r>
          </a:p>
          <a:p>
            <a:pPr>
              <a:buFont typeface="Courier New" panose="02070309020205020404" pitchFamily="49" charset="0"/>
              <a:buChar char="o"/>
            </a:pPr>
            <a:r>
              <a:rPr lang="en-US"/>
              <a:t> Required to enable application layer to readjust its topology copy.</a:t>
            </a:r>
          </a:p>
          <a:p>
            <a:pPr marL="0" indent="0">
              <a:buNone/>
            </a:pPr>
            <a:endParaRPr lang="en-US"/>
          </a:p>
          <a:p>
            <a:pPr>
              <a:buFont typeface="Courier New" panose="02070309020205020404" pitchFamily="49" charset="0"/>
              <a:buChar char="o"/>
            </a:pPr>
            <a:endParaRPr lang="en-US"/>
          </a:p>
          <a:p>
            <a:endParaRPr lang="en-US"/>
          </a:p>
        </p:txBody>
      </p:sp>
      <p:sp>
        <p:nvSpPr>
          <p:cNvPr id="9" name="Content Placeholder 12">
            <a:extLst>
              <a:ext uri="{FF2B5EF4-FFF2-40B4-BE49-F238E27FC236}">
                <a16:creationId xmlns:a16="http://schemas.microsoft.com/office/drawing/2014/main" id="{C259017D-9ECA-4C09-9D78-A4CA41F39A58}"/>
              </a:ext>
            </a:extLst>
          </p:cNvPr>
          <p:cNvSpPr txBox="1">
            <a:spLocks/>
          </p:cNvSpPr>
          <p:nvPr/>
        </p:nvSpPr>
        <p:spPr>
          <a:xfrm>
            <a:off x="1158240" y="4831540"/>
            <a:ext cx="4937760" cy="645688"/>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ourier New" panose="02070309020205020404" pitchFamily="49" charset="0"/>
              <a:buChar char="o"/>
            </a:pPr>
            <a:r>
              <a:rPr lang="en-US"/>
              <a:t> Order the node list and decide the order </a:t>
            </a:r>
          </a:p>
          <a:p>
            <a:pPr>
              <a:buFont typeface="Courier New" panose="02070309020205020404" pitchFamily="49" charset="0"/>
              <a:buChar char="o"/>
            </a:pPr>
            <a:r>
              <a:rPr lang="en-US"/>
              <a:t> A mechanism to maintain topology consistency across nodes.</a:t>
            </a:r>
          </a:p>
          <a:p>
            <a:pPr>
              <a:buFont typeface="Courier New" panose="02070309020205020404" pitchFamily="49" charset="0"/>
              <a:buChar char="o"/>
            </a:pPr>
            <a:endParaRPr lang="en-US"/>
          </a:p>
          <a:p>
            <a:pPr>
              <a:buFont typeface="Courier New" panose="02070309020205020404" pitchFamily="49" charset="0"/>
              <a:buChar char="o"/>
            </a:pPr>
            <a:endParaRPr lang="en-US"/>
          </a:p>
          <a:p>
            <a:endParaRPr lang="en-US"/>
          </a:p>
        </p:txBody>
      </p:sp>
      <p:sp>
        <p:nvSpPr>
          <p:cNvPr id="10" name="Text Placeholder 3">
            <a:extLst>
              <a:ext uri="{FF2B5EF4-FFF2-40B4-BE49-F238E27FC236}">
                <a16:creationId xmlns:a16="http://schemas.microsoft.com/office/drawing/2014/main" id="{99808D15-4782-4936-B501-00DF476C2627}"/>
              </a:ext>
            </a:extLst>
          </p:cNvPr>
          <p:cNvSpPr txBox="1">
            <a:spLocks/>
          </p:cNvSpPr>
          <p:nvPr/>
        </p:nvSpPr>
        <p:spPr>
          <a:xfrm>
            <a:off x="1097280" y="4287038"/>
            <a:ext cx="493776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a:t>CLIENT LIST update</a:t>
            </a:r>
          </a:p>
        </p:txBody>
      </p:sp>
      <p:sp>
        <p:nvSpPr>
          <p:cNvPr id="11" name="Text Placeholder 3">
            <a:extLst>
              <a:ext uri="{FF2B5EF4-FFF2-40B4-BE49-F238E27FC236}">
                <a16:creationId xmlns:a16="http://schemas.microsoft.com/office/drawing/2014/main" id="{899B1118-BDDC-49D2-AD2B-87AC62F69F32}"/>
              </a:ext>
            </a:extLst>
          </p:cNvPr>
          <p:cNvSpPr txBox="1">
            <a:spLocks/>
          </p:cNvSpPr>
          <p:nvPr/>
        </p:nvSpPr>
        <p:spPr>
          <a:xfrm>
            <a:off x="6156960" y="1862209"/>
            <a:ext cx="493776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a:t>CLIENT update</a:t>
            </a:r>
          </a:p>
        </p:txBody>
      </p:sp>
      <p:sp>
        <p:nvSpPr>
          <p:cNvPr id="12" name="Content Placeholder 12">
            <a:extLst>
              <a:ext uri="{FF2B5EF4-FFF2-40B4-BE49-F238E27FC236}">
                <a16:creationId xmlns:a16="http://schemas.microsoft.com/office/drawing/2014/main" id="{A58E9873-9562-46D6-A932-B7C8D861DB42}"/>
              </a:ext>
            </a:extLst>
          </p:cNvPr>
          <p:cNvSpPr txBox="1">
            <a:spLocks/>
          </p:cNvSpPr>
          <p:nvPr/>
        </p:nvSpPr>
        <p:spPr>
          <a:xfrm>
            <a:off x="6156960" y="2355199"/>
            <a:ext cx="4937760" cy="678503"/>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ourier New" panose="02070309020205020404" pitchFamily="49" charset="0"/>
              <a:buChar char="o"/>
            </a:pPr>
            <a:r>
              <a:rPr lang="en-US"/>
              <a:t> Handles receipt of updated weights from clients</a:t>
            </a:r>
          </a:p>
          <a:p>
            <a:pPr>
              <a:buFont typeface="Courier New" panose="02070309020205020404" pitchFamily="49" charset="0"/>
              <a:buChar char="o"/>
            </a:pPr>
            <a:r>
              <a:rPr lang="en-US"/>
              <a:t> Also handles receipt of aggregated weights from round parents.</a:t>
            </a:r>
          </a:p>
          <a:p>
            <a:pPr>
              <a:buFont typeface="Courier New" panose="02070309020205020404" pitchFamily="49" charset="0"/>
              <a:buChar char="o"/>
            </a:pPr>
            <a:endParaRPr lang="en-US"/>
          </a:p>
          <a:p>
            <a:pPr>
              <a:buFont typeface="Courier New" panose="02070309020205020404" pitchFamily="49" charset="0"/>
              <a:buChar char="o"/>
            </a:pPr>
            <a:endParaRPr lang="en-US"/>
          </a:p>
          <a:p>
            <a:pPr>
              <a:buFont typeface="Courier New" panose="02070309020205020404" pitchFamily="49" charset="0"/>
              <a:buChar char="o"/>
            </a:pPr>
            <a:endParaRPr lang="en-US"/>
          </a:p>
          <a:p>
            <a:pPr>
              <a:buFont typeface="Courier New" panose="02070309020205020404" pitchFamily="49" charset="0"/>
              <a:buChar char="o"/>
            </a:pPr>
            <a:endParaRPr lang="en-US"/>
          </a:p>
          <a:p>
            <a:pPr>
              <a:buFont typeface="Courier New" panose="02070309020205020404" pitchFamily="49" charset="0"/>
              <a:buChar char="o"/>
            </a:pPr>
            <a:endParaRPr lang="en-US"/>
          </a:p>
          <a:p>
            <a:endParaRPr lang="en-US"/>
          </a:p>
        </p:txBody>
      </p:sp>
      <p:sp>
        <p:nvSpPr>
          <p:cNvPr id="20" name="Text Placeholder 3">
            <a:extLst>
              <a:ext uri="{FF2B5EF4-FFF2-40B4-BE49-F238E27FC236}">
                <a16:creationId xmlns:a16="http://schemas.microsoft.com/office/drawing/2014/main" id="{02619C2C-849E-40BA-AA63-104FD3059D87}"/>
              </a:ext>
            </a:extLst>
          </p:cNvPr>
          <p:cNvSpPr txBox="1">
            <a:spLocks/>
          </p:cNvSpPr>
          <p:nvPr/>
        </p:nvSpPr>
        <p:spPr>
          <a:xfrm>
            <a:off x="6156960" y="3060496"/>
            <a:ext cx="493776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a:t>REQUEST update</a:t>
            </a:r>
          </a:p>
        </p:txBody>
      </p:sp>
      <p:sp>
        <p:nvSpPr>
          <p:cNvPr id="21" name="Content Placeholder 12">
            <a:extLst>
              <a:ext uri="{FF2B5EF4-FFF2-40B4-BE49-F238E27FC236}">
                <a16:creationId xmlns:a16="http://schemas.microsoft.com/office/drawing/2014/main" id="{BB419272-366F-4741-BEC1-7606EFB1DEC8}"/>
              </a:ext>
            </a:extLst>
          </p:cNvPr>
          <p:cNvSpPr txBox="1">
            <a:spLocks/>
          </p:cNvSpPr>
          <p:nvPr/>
        </p:nvSpPr>
        <p:spPr>
          <a:xfrm>
            <a:off x="6156960" y="3561453"/>
            <a:ext cx="4937760" cy="1091303"/>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ourier New" panose="02070309020205020404" pitchFamily="49" charset="0"/>
              <a:buChar char="o"/>
            </a:pPr>
            <a:r>
              <a:rPr lang="en-US"/>
              <a:t> An indicator of local weights being requested for a new round.</a:t>
            </a:r>
          </a:p>
          <a:p>
            <a:pPr>
              <a:buFont typeface="Courier New" panose="02070309020205020404" pitchFamily="49" charset="0"/>
              <a:buChar char="o"/>
            </a:pPr>
            <a:r>
              <a:rPr lang="en-US"/>
              <a:t> Round # information is used to determine participants.</a:t>
            </a:r>
          </a:p>
          <a:p>
            <a:pPr>
              <a:buFont typeface="Courier New" panose="02070309020205020404" pitchFamily="49" charset="0"/>
              <a:buChar char="o"/>
            </a:pPr>
            <a:r>
              <a:rPr lang="en-US"/>
              <a:t> Kickstarts the local model learning process.</a:t>
            </a:r>
          </a:p>
          <a:p>
            <a:pPr>
              <a:buFont typeface="Courier New" panose="02070309020205020404" pitchFamily="49" charset="0"/>
              <a:buChar char="o"/>
            </a:pPr>
            <a:endParaRPr lang="en-US"/>
          </a:p>
          <a:p>
            <a:pPr>
              <a:buFont typeface="Courier New" panose="02070309020205020404" pitchFamily="49" charset="0"/>
              <a:buChar char="o"/>
            </a:pPr>
            <a:endParaRPr lang="en-US"/>
          </a:p>
          <a:p>
            <a:pPr>
              <a:buFont typeface="Courier New" panose="02070309020205020404" pitchFamily="49" charset="0"/>
              <a:buChar char="o"/>
            </a:pPr>
            <a:endParaRPr lang="en-US"/>
          </a:p>
          <a:p>
            <a:pPr>
              <a:buFont typeface="Courier New" panose="02070309020205020404" pitchFamily="49" charset="0"/>
              <a:buChar char="o"/>
            </a:pPr>
            <a:endParaRPr lang="en-US"/>
          </a:p>
          <a:p>
            <a:pPr>
              <a:buFont typeface="Courier New" panose="02070309020205020404" pitchFamily="49" charset="0"/>
              <a:buChar char="o"/>
            </a:pPr>
            <a:endParaRPr lang="en-US"/>
          </a:p>
          <a:p>
            <a:endParaRPr lang="en-US"/>
          </a:p>
        </p:txBody>
      </p:sp>
    </p:spTree>
    <p:extLst>
      <p:ext uri="{BB962C8B-B14F-4D97-AF65-F5344CB8AC3E}">
        <p14:creationId xmlns:p14="http://schemas.microsoft.com/office/powerpoint/2010/main" val="1283489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0F11-DF6C-464E-820F-1D7873BF3128}"/>
              </a:ext>
            </a:extLst>
          </p:cNvPr>
          <p:cNvSpPr>
            <a:spLocks noGrp="1"/>
          </p:cNvSpPr>
          <p:nvPr>
            <p:ph type="title"/>
          </p:nvPr>
        </p:nvSpPr>
        <p:spPr>
          <a:xfrm>
            <a:off x="1030605" y="200878"/>
            <a:ext cx="10058400" cy="1450757"/>
          </a:xfrm>
        </p:spPr>
        <p:txBody>
          <a:bodyPr/>
          <a:lstStyle/>
          <a:p>
            <a:r>
              <a:rPr lang="en-US"/>
              <a:t>Functional Component - Model Architecture</a:t>
            </a:r>
          </a:p>
        </p:txBody>
      </p:sp>
      <p:pic>
        <p:nvPicPr>
          <p:cNvPr id="5" name="Content Placeholder 4">
            <a:extLst>
              <a:ext uri="{FF2B5EF4-FFF2-40B4-BE49-F238E27FC236}">
                <a16:creationId xmlns:a16="http://schemas.microsoft.com/office/drawing/2014/main" id="{68365ABA-36C6-4121-8BF9-20C6642C94F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2405" y="3184919"/>
            <a:ext cx="11734800" cy="1504800"/>
          </a:xfrm>
        </p:spPr>
      </p:pic>
      <p:pic>
        <p:nvPicPr>
          <p:cNvPr id="7" name="Graphic 6">
            <a:extLst>
              <a:ext uri="{FF2B5EF4-FFF2-40B4-BE49-F238E27FC236}">
                <a16:creationId xmlns:a16="http://schemas.microsoft.com/office/drawing/2014/main" id="{48AAADC7-70CB-4B83-BB17-576C9D2CE2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7148" y="4903004"/>
            <a:ext cx="7772400" cy="742950"/>
          </a:xfrm>
          <a:prstGeom prst="rect">
            <a:avLst/>
          </a:prstGeom>
        </p:spPr>
      </p:pic>
      <p:sp>
        <p:nvSpPr>
          <p:cNvPr id="6" name="Content Placeholder 2">
            <a:extLst>
              <a:ext uri="{FF2B5EF4-FFF2-40B4-BE49-F238E27FC236}">
                <a16:creationId xmlns:a16="http://schemas.microsoft.com/office/drawing/2014/main" id="{FF2B009C-0013-4D79-8C47-926327272255}"/>
              </a:ext>
            </a:extLst>
          </p:cNvPr>
          <p:cNvSpPr txBox="1">
            <a:spLocks/>
          </p:cNvSpPr>
          <p:nvPr/>
        </p:nvSpPr>
        <p:spPr>
          <a:xfrm>
            <a:off x="1097280" y="1845734"/>
            <a:ext cx="10058400" cy="112638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t> The following model is replicated verbatim across all nodes. </a:t>
            </a:r>
          </a:p>
          <a:p>
            <a:pPr>
              <a:buFont typeface="Arial" panose="020B0604020202020204" pitchFamily="34" charset="0"/>
              <a:buChar char="•"/>
            </a:pPr>
            <a:r>
              <a:rPr lang="en-US"/>
              <a:t> Each peer trains its copy of the model with the data it contains. </a:t>
            </a:r>
          </a:p>
        </p:txBody>
      </p:sp>
    </p:spTree>
    <p:extLst>
      <p:ext uri="{BB962C8B-B14F-4D97-AF65-F5344CB8AC3E}">
        <p14:creationId xmlns:p14="http://schemas.microsoft.com/office/powerpoint/2010/main" val="2213780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95CC3-A471-4F27-A802-20809B81B103}"/>
              </a:ext>
            </a:extLst>
          </p:cNvPr>
          <p:cNvSpPr>
            <a:spLocks noGrp="1"/>
          </p:cNvSpPr>
          <p:nvPr>
            <p:ph type="title"/>
          </p:nvPr>
        </p:nvSpPr>
        <p:spPr/>
        <p:txBody>
          <a:bodyPr>
            <a:normAutofit/>
          </a:bodyPr>
          <a:lstStyle/>
          <a:p>
            <a:br>
              <a:rPr lang="en-US"/>
            </a:br>
            <a:r>
              <a:rPr lang="en-US"/>
              <a:t>Layers used for model</a:t>
            </a:r>
          </a:p>
        </p:txBody>
      </p:sp>
      <p:sp>
        <p:nvSpPr>
          <p:cNvPr id="3" name="Content Placeholder 2">
            <a:extLst>
              <a:ext uri="{FF2B5EF4-FFF2-40B4-BE49-F238E27FC236}">
                <a16:creationId xmlns:a16="http://schemas.microsoft.com/office/drawing/2014/main" id="{13C078EF-1949-4AF6-A555-C76A40995677}"/>
              </a:ext>
            </a:extLst>
          </p:cNvPr>
          <p:cNvSpPr>
            <a:spLocks noGrp="1"/>
          </p:cNvSpPr>
          <p:nvPr>
            <p:ph idx="1"/>
          </p:nvPr>
        </p:nvSpPr>
        <p:spPr>
          <a:xfrm>
            <a:off x="1402080" y="1845734"/>
            <a:ext cx="10058400" cy="4023360"/>
          </a:xfrm>
        </p:spPr>
        <p:txBody>
          <a:bodyPr vert="horz" lIns="0" tIns="45720" rIns="0" bIns="45720" rtlCol="0" anchor="t">
            <a:normAutofit/>
          </a:bodyPr>
          <a:lstStyle/>
          <a:p>
            <a:pPr>
              <a:buFont typeface="Courier New" panose="02070309020205020404" pitchFamily="49" charset="0"/>
              <a:buChar char="o"/>
            </a:pPr>
            <a:r>
              <a:rPr lang="en-US"/>
              <a:t>2 convolutional layers of equal size helps us extract spatial and temporal features. Sample activation. Sample activations</a:t>
            </a:r>
          </a:p>
          <a:p>
            <a:pPr>
              <a:buFont typeface="Courier New" panose="02070309020205020404" pitchFamily="49" charset="0"/>
              <a:buChar char="o"/>
            </a:pPr>
            <a:endParaRPr lang="en-US"/>
          </a:p>
          <a:p>
            <a:pPr>
              <a:buFont typeface="Courier New" panose="02070309020205020404" pitchFamily="49" charset="0"/>
              <a:buChar char="o"/>
            </a:pPr>
            <a:endParaRPr lang="en-US"/>
          </a:p>
          <a:p>
            <a:pPr>
              <a:buFont typeface="Courier New" panose="02070309020205020404" pitchFamily="49" charset="0"/>
              <a:buChar char="o"/>
            </a:pPr>
            <a:endParaRPr lang="en-US"/>
          </a:p>
          <a:p>
            <a:pPr>
              <a:buFont typeface="Courier New" panose="02070309020205020404" pitchFamily="49" charset="0"/>
              <a:buChar char="o"/>
            </a:pPr>
            <a:r>
              <a:rPr lang="en-US"/>
              <a:t>Max Pool layers, were introduced for reduction, while increasing the number of filters used in convolutional layers</a:t>
            </a:r>
            <a:endParaRPr lang="en-US">
              <a:cs typeface="Calibri"/>
            </a:endParaRPr>
          </a:p>
          <a:p>
            <a:pPr>
              <a:buFont typeface="Courier New" panose="02070309020205020404" pitchFamily="49" charset="0"/>
              <a:buChar char="o"/>
            </a:pPr>
            <a:r>
              <a:rPr lang="en-US"/>
              <a:t>We keep architecture like the Federated Averaging benchmark (McMahan)  with (32, 64, 64) to (32, 32, 64, 64, 128) since we are using added regularization due to the increase in the number of averaging done and better check the differences in accuracy for our experiments. </a:t>
            </a:r>
            <a:endParaRPr lang="en-US">
              <a:cs typeface="Calibri"/>
            </a:endParaRPr>
          </a:p>
        </p:txBody>
      </p:sp>
      <p:pic>
        <p:nvPicPr>
          <p:cNvPr id="9" name="Picture 8">
            <a:extLst>
              <a:ext uri="{FF2B5EF4-FFF2-40B4-BE49-F238E27FC236}">
                <a16:creationId xmlns:a16="http://schemas.microsoft.com/office/drawing/2014/main" id="{8A5AC0A7-1B2D-4A83-A6B2-5A63C21EA77B}"/>
              </a:ext>
            </a:extLst>
          </p:cNvPr>
          <p:cNvPicPr>
            <a:picLocks noChangeAspect="1"/>
          </p:cNvPicPr>
          <p:nvPr/>
        </p:nvPicPr>
        <p:blipFill>
          <a:blip r:embed="rId2"/>
          <a:stretch>
            <a:fillRect/>
          </a:stretch>
        </p:blipFill>
        <p:spPr>
          <a:xfrm>
            <a:off x="1890961" y="2857420"/>
            <a:ext cx="609685" cy="571580"/>
          </a:xfrm>
          <a:prstGeom prst="rect">
            <a:avLst/>
          </a:prstGeom>
        </p:spPr>
      </p:pic>
      <p:pic>
        <p:nvPicPr>
          <p:cNvPr id="11" name="Picture 10">
            <a:extLst>
              <a:ext uri="{FF2B5EF4-FFF2-40B4-BE49-F238E27FC236}">
                <a16:creationId xmlns:a16="http://schemas.microsoft.com/office/drawing/2014/main" id="{53CFE18E-9435-44A3-BFE5-BB0FDE76C341}"/>
              </a:ext>
            </a:extLst>
          </p:cNvPr>
          <p:cNvPicPr>
            <a:picLocks noChangeAspect="1"/>
          </p:cNvPicPr>
          <p:nvPr/>
        </p:nvPicPr>
        <p:blipFill>
          <a:blip r:embed="rId3"/>
          <a:stretch>
            <a:fillRect/>
          </a:stretch>
        </p:blipFill>
        <p:spPr>
          <a:xfrm>
            <a:off x="2898863" y="2819315"/>
            <a:ext cx="590632" cy="609685"/>
          </a:xfrm>
          <a:prstGeom prst="rect">
            <a:avLst/>
          </a:prstGeom>
        </p:spPr>
      </p:pic>
      <p:pic>
        <p:nvPicPr>
          <p:cNvPr id="13" name="Picture 12">
            <a:extLst>
              <a:ext uri="{FF2B5EF4-FFF2-40B4-BE49-F238E27FC236}">
                <a16:creationId xmlns:a16="http://schemas.microsoft.com/office/drawing/2014/main" id="{4F05585B-8C25-4A4D-AA8E-5CDCA42A821F}"/>
              </a:ext>
            </a:extLst>
          </p:cNvPr>
          <p:cNvPicPr>
            <a:picLocks noChangeAspect="1"/>
          </p:cNvPicPr>
          <p:nvPr/>
        </p:nvPicPr>
        <p:blipFill rotWithShape="1">
          <a:blip r:embed="rId4"/>
          <a:srcRect r="7463" b="6061"/>
          <a:stretch/>
        </p:blipFill>
        <p:spPr>
          <a:xfrm>
            <a:off x="3997429" y="2828841"/>
            <a:ext cx="590632" cy="590632"/>
          </a:xfrm>
          <a:prstGeom prst="rect">
            <a:avLst/>
          </a:prstGeom>
        </p:spPr>
      </p:pic>
      <p:pic>
        <p:nvPicPr>
          <p:cNvPr id="15" name="Picture 14">
            <a:extLst>
              <a:ext uri="{FF2B5EF4-FFF2-40B4-BE49-F238E27FC236}">
                <a16:creationId xmlns:a16="http://schemas.microsoft.com/office/drawing/2014/main" id="{CD281D04-EAEC-4AE7-8207-703928954387}"/>
              </a:ext>
            </a:extLst>
          </p:cNvPr>
          <p:cNvPicPr>
            <a:picLocks noChangeAspect="1"/>
          </p:cNvPicPr>
          <p:nvPr/>
        </p:nvPicPr>
        <p:blipFill>
          <a:blip r:embed="rId5"/>
          <a:stretch>
            <a:fillRect/>
          </a:stretch>
        </p:blipFill>
        <p:spPr>
          <a:xfrm>
            <a:off x="5303354" y="2805025"/>
            <a:ext cx="609685" cy="638264"/>
          </a:xfrm>
          <a:prstGeom prst="rect">
            <a:avLst/>
          </a:prstGeom>
        </p:spPr>
      </p:pic>
      <p:pic>
        <p:nvPicPr>
          <p:cNvPr id="17" name="Picture 16">
            <a:extLst>
              <a:ext uri="{FF2B5EF4-FFF2-40B4-BE49-F238E27FC236}">
                <a16:creationId xmlns:a16="http://schemas.microsoft.com/office/drawing/2014/main" id="{8365B03C-D3F5-4202-BF38-E35077001F58}"/>
              </a:ext>
            </a:extLst>
          </p:cNvPr>
          <p:cNvPicPr>
            <a:picLocks noChangeAspect="1"/>
          </p:cNvPicPr>
          <p:nvPr/>
        </p:nvPicPr>
        <p:blipFill rotWithShape="1">
          <a:blip r:embed="rId6"/>
          <a:srcRect l="-2100" t="3421" r="2100" b="8333"/>
          <a:stretch/>
        </p:blipFill>
        <p:spPr>
          <a:xfrm>
            <a:off x="6278963" y="2805025"/>
            <a:ext cx="638264" cy="614448"/>
          </a:xfrm>
          <a:prstGeom prst="rect">
            <a:avLst/>
          </a:prstGeom>
        </p:spPr>
      </p:pic>
      <p:pic>
        <p:nvPicPr>
          <p:cNvPr id="19" name="Picture 18">
            <a:extLst>
              <a:ext uri="{FF2B5EF4-FFF2-40B4-BE49-F238E27FC236}">
                <a16:creationId xmlns:a16="http://schemas.microsoft.com/office/drawing/2014/main" id="{8D6717A3-8346-4A24-AB33-9ED8A6E4D882}"/>
              </a:ext>
            </a:extLst>
          </p:cNvPr>
          <p:cNvPicPr>
            <a:picLocks noChangeAspect="1"/>
          </p:cNvPicPr>
          <p:nvPr/>
        </p:nvPicPr>
        <p:blipFill rotWithShape="1">
          <a:blip r:embed="rId7"/>
          <a:srcRect t="1" b="10964"/>
          <a:stretch/>
        </p:blipFill>
        <p:spPr>
          <a:xfrm flipH="1">
            <a:off x="7569713" y="2742200"/>
            <a:ext cx="608250" cy="696288"/>
          </a:xfrm>
          <a:prstGeom prst="rect">
            <a:avLst/>
          </a:prstGeom>
        </p:spPr>
      </p:pic>
    </p:spTree>
    <p:extLst>
      <p:ext uri="{BB962C8B-B14F-4D97-AF65-F5344CB8AC3E}">
        <p14:creationId xmlns:p14="http://schemas.microsoft.com/office/powerpoint/2010/main" val="188386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A2BE-45C0-418A-811D-07C0B5E09811}"/>
              </a:ext>
            </a:extLst>
          </p:cNvPr>
          <p:cNvSpPr>
            <a:spLocks noGrp="1"/>
          </p:cNvSpPr>
          <p:nvPr>
            <p:ph type="title"/>
          </p:nvPr>
        </p:nvSpPr>
        <p:spPr>
          <a:xfrm>
            <a:off x="1097280" y="259171"/>
            <a:ext cx="10058400" cy="1450757"/>
          </a:xfrm>
        </p:spPr>
        <p:txBody>
          <a:bodyPr/>
          <a:lstStyle/>
          <a:p>
            <a:r>
              <a:rPr lang="en-US">
                <a:ea typeface="+mj-lt"/>
                <a:cs typeface="+mj-lt"/>
              </a:rPr>
              <a:t>Functional Component – </a:t>
            </a:r>
            <a:r>
              <a:rPr lang="en-US"/>
              <a:t>CIFAR Model - Accuracy on Entire Dataset</a:t>
            </a:r>
          </a:p>
        </p:txBody>
      </p:sp>
      <p:pic>
        <p:nvPicPr>
          <p:cNvPr id="4" name="Picture 4" descr="Table&#10;&#10;Description automatically generated">
            <a:extLst>
              <a:ext uri="{FF2B5EF4-FFF2-40B4-BE49-F238E27FC236}">
                <a16:creationId xmlns:a16="http://schemas.microsoft.com/office/drawing/2014/main" id="{02DA806E-ED59-48CB-938C-B0FE0D1FCAB8}"/>
              </a:ext>
            </a:extLst>
          </p:cNvPr>
          <p:cNvPicPr>
            <a:picLocks noGrp="1" noChangeAspect="1"/>
          </p:cNvPicPr>
          <p:nvPr>
            <p:ph idx="1"/>
          </p:nvPr>
        </p:nvPicPr>
        <p:blipFill>
          <a:blip r:embed="rId2"/>
          <a:stretch>
            <a:fillRect/>
          </a:stretch>
        </p:blipFill>
        <p:spPr>
          <a:xfrm>
            <a:off x="4413654" y="1925565"/>
            <a:ext cx="6750299" cy="4257155"/>
          </a:xfrm>
        </p:spPr>
      </p:pic>
      <p:sp>
        <p:nvSpPr>
          <p:cNvPr id="6" name="TextBox 5">
            <a:extLst>
              <a:ext uri="{FF2B5EF4-FFF2-40B4-BE49-F238E27FC236}">
                <a16:creationId xmlns:a16="http://schemas.microsoft.com/office/drawing/2014/main" id="{110ACC06-71BD-430A-933F-0058E6452E39}"/>
              </a:ext>
            </a:extLst>
          </p:cNvPr>
          <p:cNvSpPr txBox="1"/>
          <p:nvPr/>
        </p:nvSpPr>
        <p:spPr>
          <a:xfrm>
            <a:off x="443601" y="2228671"/>
            <a:ext cx="382758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urier New"/>
                <a:cs typeface="Courier New"/>
              </a:rPr>
              <a:t>Model Accuracy on Entire Dataset of 60000 images = ~79% (Total Epochs = 40</a:t>
            </a:r>
            <a:endParaRPr lang="en-US">
              <a:latin typeface="Calibri" panose="020F0502020204030204"/>
              <a:cs typeface="Calibri" panose="020F0502020204030204"/>
            </a:endParaRPr>
          </a:p>
          <a:p>
            <a:endParaRPr lang="en-US">
              <a:latin typeface="Courier New"/>
              <a:cs typeface="Courier New"/>
            </a:endParaRPr>
          </a:p>
          <a:p>
            <a:r>
              <a:rPr lang="en-US">
                <a:latin typeface="Courier New"/>
                <a:cs typeface="Courier New"/>
              </a:rPr>
              <a:t>CIFAR Model used for our P2P Application tested using the entire dataset with all 10 classes on Google </a:t>
            </a:r>
            <a:r>
              <a:rPr lang="en-US" err="1">
                <a:latin typeface="Courier New"/>
                <a:cs typeface="Courier New"/>
              </a:rPr>
              <a:t>Colab</a:t>
            </a:r>
            <a:r>
              <a:rPr lang="en-US">
                <a:latin typeface="Courier New"/>
                <a:cs typeface="Courier New"/>
              </a:rPr>
              <a:t> before being integrated into our Federated Learning Application which uses untrained models. </a:t>
            </a:r>
          </a:p>
          <a:p>
            <a:endParaRPr lang="en-US">
              <a:latin typeface="Courier New"/>
              <a:cs typeface="Courier New"/>
            </a:endParaRPr>
          </a:p>
        </p:txBody>
      </p:sp>
    </p:spTree>
    <p:extLst>
      <p:ext uri="{BB962C8B-B14F-4D97-AF65-F5344CB8AC3E}">
        <p14:creationId xmlns:p14="http://schemas.microsoft.com/office/powerpoint/2010/main" val="2895516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Functional Component – Machine Learning</a:t>
            </a:r>
            <a:endParaRPr lang="en-IN"/>
          </a:p>
        </p:txBody>
      </p:sp>
      <p:sp>
        <p:nvSpPr>
          <p:cNvPr id="3" name="Content Placeholder 2">
            <a:extLst>
              <a:ext uri="{FF2B5EF4-FFF2-40B4-BE49-F238E27FC236}">
                <a16:creationId xmlns:a16="http://schemas.microsoft.com/office/drawing/2014/main" id="{34059267-B670-4595-8105-6A0AB6C062F9}"/>
              </a:ext>
            </a:extLst>
          </p:cNvPr>
          <p:cNvSpPr>
            <a:spLocks noGrp="1"/>
          </p:cNvSpPr>
          <p:nvPr>
            <p:ph idx="1"/>
          </p:nvPr>
        </p:nvSpPr>
        <p:spPr/>
        <p:txBody>
          <a:bodyPr>
            <a:normAutofit/>
          </a:bodyPr>
          <a:lstStyle/>
          <a:p>
            <a:pPr>
              <a:buFont typeface="Arial" panose="020B0604020202020204" pitchFamily="34" charset="0"/>
              <a:buChar char="•"/>
            </a:pPr>
            <a:r>
              <a:rPr lang="en-US"/>
              <a:t> For each model, we are choosing a random number of equal classes. For example, in one of the experiments, we are choosing random four classes for all nodes. However, since for each node, we are choosing classes at random, this enables nodes to have different four classes similar to real-world scenario.</a:t>
            </a:r>
          </a:p>
          <a:p>
            <a:endParaRPr lang="en-IN"/>
          </a:p>
        </p:txBody>
      </p:sp>
      <p:pic>
        <p:nvPicPr>
          <p:cNvPr id="5" name="Picture 4" descr="A picture containing graphical user interface&#10;&#10;Description automatically generated">
            <a:extLst>
              <a:ext uri="{FF2B5EF4-FFF2-40B4-BE49-F238E27FC236}">
                <a16:creationId xmlns:a16="http://schemas.microsoft.com/office/drawing/2014/main" id="{2DBCCFB1-6F66-4C13-BB7A-D7A1E2AC0F56}"/>
              </a:ext>
            </a:extLst>
          </p:cNvPr>
          <p:cNvPicPr>
            <a:picLocks noChangeAspect="1"/>
          </p:cNvPicPr>
          <p:nvPr/>
        </p:nvPicPr>
        <p:blipFill rotWithShape="1">
          <a:blip r:embed="rId2">
            <a:extLst>
              <a:ext uri="{28A0092B-C50C-407E-A947-70E740481C1C}">
                <a14:useLocalDpi xmlns:a14="http://schemas.microsoft.com/office/drawing/2010/main" val="0"/>
              </a:ext>
            </a:extLst>
          </a:blip>
          <a:srcRect t="58243"/>
          <a:stretch/>
        </p:blipFill>
        <p:spPr>
          <a:xfrm>
            <a:off x="3677908" y="3039757"/>
            <a:ext cx="4034107" cy="3108526"/>
          </a:xfrm>
          <a:prstGeom prst="rect">
            <a:avLst/>
          </a:prstGeom>
        </p:spPr>
      </p:pic>
    </p:spTree>
    <p:extLst>
      <p:ext uri="{BB962C8B-B14F-4D97-AF65-F5344CB8AC3E}">
        <p14:creationId xmlns:p14="http://schemas.microsoft.com/office/powerpoint/2010/main" val="62847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Functional Component – Machine Learning</a:t>
            </a:r>
            <a:endParaRPr lang="en-IN"/>
          </a:p>
        </p:txBody>
      </p:sp>
      <p:sp>
        <p:nvSpPr>
          <p:cNvPr id="3" name="Content Placeholder 2">
            <a:extLst>
              <a:ext uri="{FF2B5EF4-FFF2-40B4-BE49-F238E27FC236}">
                <a16:creationId xmlns:a16="http://schemas.microsoft.com/office/drawing/2014/main" id="{34059267-B670-4595-8105-6A0AB6C062F9}"/>
              </a:ext>
            </a:extLst>
          </p:cNvPr>
          <p:cNvSpPr>
            <a:spLocks noGrp="1"/>
          </p:cNvSpPr>
          <p:nvPr>
            <p:ph idx="1"/>
          </p:nvPr>
        </p:nvSpPr>
        <p:spPr/>
        <p:txBody>
          <a:bodyPr>
            <a:normAutofit/>
          </a:bodyPr>
          <a:lstStyle/>
          <a:p>
            <a:pPr>
              <a:buFont typeface="Arial" panose="020B0604020202020204" pitchFamily="34" charset="0"/>
              <a:buChar char="•"/>
            </a:pPr>
            <a:r>
              <a:rPr lang="en-US"/>
              <a:t> We are also storing some part of the dataset in each node as validation set. This set will be used to validate the accuracy of the model after each aggregation round is completed.</a:t>
            </a:r>
          </a:p>
          <a:p>
            <a:pPr>
              <a:buFont typeface="Arial" panose="020B0604020202020204" pitchFamily="34" charset="0"/>
              <a:buChar char="•"/>
            </a:pPr>
            <a:r>
              <a:rPr lang="en-US"/>
              <a:t> At any point in time, we will have a global version of model in the P2P multi-tier architecture and local version of model in each node.</a:t>
            </a:r>
          </a:p>
          <a:p>
            <a:pPr>
              <a:buFont typeface="Arial" panose="020B0604020202020204" pitchFamily="34" charset="0"/>
              <a:buChar char="•"/>
            </a:pPr>
            <a:r>
              <a:rPr lang="en-US"/>
              <a:t> After a leader at a particular level aggregates weights from its children and updates the model, that model is pushed to all of its children and their local model is updated with this global model.</a:t>
            </a:r>
          </a:p>
          <a:p>
            <a:endParaRPr lang="en-IN"/>
          </a:p>
        </p:txBody>
      </p:sp>
    </p:spTree>
    <p:extLst>
      <p:ext uri="{BB962C8B-B14F-4D97-AF65-F5344CB8AC3E}">
        <p14:creationId xmlns:p14="http://schemas.microsoft.com/office/powerpoint/2010/main" val="3139354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Functional Component – Machine Learning</a:t>
            </a:r>
            <a:endParaRPr lang="en-IN"/>
          </a:p>
        </p:txBody>
      </p:sp>
      <p:sp>
        <p:nvSpPr>
          <p:cNvPr id="3" name="Content Placeholder 2">
            <a:extLst>
              <a:ext uri="{FF2B5EF4-FFF2-40B4-BE49-F238E27FC236}">
                <a16:creationId xmlns:a16="http://schemas.microsoft.com/office/drawing/2014/main" id="{34059267-B670-4595-8105-6A0AB6C062F9}"/>
              </a:ext>
            </a:extLst>
          </p:cNvPr>
          <p:cNvSpPr>
            <a:spLocks noGrp="1"/>
          </p:cNvSpPr>
          <p:nvPr>
            <p:ph idx="1"/>
          </p:nvPr>
        </p:nvSpPr>
        <p:spPr>
          <a:xfrm>
            <a:off x="1062644" y="1845734"/>
            <a:ext cx="10093036" cy="4023360"/>
          </a:xfrm>
        </p:spPr>
        <p:txBody>
          <a:bodyPr vert="horz" lIns="0" tIns="45720" rIns="0" bIns="45720" rtlCol="0" anchor="t">
            <a:normAutofit/>
          </a:bodyPr>
          <a:lstStyle/>
          <a:p>
            <a:pPr algn="just">
              <a:buFont typeface="Arial" panose="020B0604020202020204" pitchFamily="34" charset="0"/>
              <a:buChar char="•"/>
            </a:pPr>
            <a:r>
              <a:rPr lang="en-US" dirty="0"/>
              <a:t> </a:t>
            </a:r>
            <a:r>
              <a:rPr lang="en-US" b="1" dirty="0"/>
              <a:t>Similar number of classes chosen randomly</a:t>
            </a:r>
            <a:r>
              <a:rPr lang="en-US" dirty="0"/>
              <a:t> – Each peer has the same number of classes</a:t>
            </a:r>
            <a:br>
              <a:rPr lang="en-US" dirty="0"/>
            </a:br>
            <a:r>
              <a:rPr lang="en-US" dirty="0"/>
              <a:t> which are selected at random, and the data is uniformly distributed across the classes.</a:t>
            </a:r>
            <a:endParaRPr lang="en-US" dirty="0">
              <a:cs typeface="Calibri"/>
            </a:endParaRPr>
          </a:p>
          <a:p>
            <a:pPr algn="just">
              <a:buFont typeface="Arial" panose="020B0604020202020204" pitchFamily="34" charset="0"/>
              <a:buChar char="•"/>
            </a:pPr>
            <a:r>
              <a:rPr lang="en-US" dirty="0"/>
              <a:t> </a:t>
            </a:r>
            <a:r>
              <a:rPr lang="en-US" b="1" dirty="0"/>
              <a:t>Validation Set</a:t>
            </a:r>
            <a:r>
              <a:rPr lang="en-US" dirty="0"/>
              <a:t> – We use a train, valid and test split of (0.6, 0.3, 0.1) of the amount of data available per node for each of our nodes, to evaluate performance of our model.</a:t>
            </a:r>
            <a:endParaRPr lang="en-US" dirty="0">
              <a:cs typeface="Calibri"/>
            </a:endParaRPr>
          </a:p>
          <a:p>
            <a:pPr algn="just">
              <a:buFont typeface="Arial" panose="020B0604020202020204" pitchFamily="34" charset="0"/>
              <a:buChar char="•"/>
            </a:pPr>
            <a:r>
              <a:rPr lang="en-US" dirty="0"/>
              <a:t> </a:t>
            </a:r>
            <a:r>
              <a:rPr lang="en-US" b="1" dirty="0"/>
              <a:t>Global Model and Local Model</a:t>
            </a:r>
            <a:r>
              <a:rPr lang="en-US" dirty="0"/>
              <a:t> – Global model at each peer which is the group leader at a particular round, responsible for accumulation of weights from other peers. Each node trains its local model once in the first round, and only aggregation of weights happen at the upper tiers.</a:t>
            </a:r>
            <a:endParaRPr lang="en-US" dirty="0">
              <a:cs typeface="Calibri"/>
            </a:endParaRPr>
          </a:p>
          <a:p>
            <a:pPr algn="just">
              <a:buFont typeface="Arial" panose="020B0604020202020204" pitchFamily="34" charset="0"/>
              <a:buChar char="•"/>
            </a:pPr>
            <a:r>
              <a:rPr lang="en-US" dirty="0"/>
              <a:t> </a:t>
            </a:r>
            <a:r>
              <a:rPr lang="en-US" b="1" dirty="0"/>
              <a:t>Eventual Consistency of Models</a:t>
            </a:r>
            <a:r>
              <a:rPr lang="en-US" dirty="0"/>
              <a:t> – The models across the P2P network become consistent after the end of one complete round (after completion of aggregation over all tiers)</a:t>
            </a:r>
            <a:endParaRPr lang="en-US" dirty="0">
              <a:cs typeface="Calibri"/>
            </a:endParaRPr>
          </a:p>
          <a:p>
            <a:pPr algn="just">
              <a:buFont typeface="Arial" panose="020B0604020202020204" pitchFamily="34" charset="0"/>
              <a:buChar char="•"/>
            </a:pPr>
            <a:endParaRPr lang="en-IN" dirty="0"/>
          </a:p>
        </p:txBody>
      </p:sp>
    </p:spTree>
    <p:extLst>
      <p:ext uri="{BB962C8B-B14F-4D97-AF65-F5344CB8AC3E}">
        <p14:creationId xmlns:p14="http://schemas.microsoft.com/office/powerpoint/2010/main" val="1389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6EBF-4474-45EA-84B3-C6CC9E79313B}"/>
              </a:ext>
            </a:extLst>
          </p:cNvPr>
          <p:cNvSpPr>
            <a:spLocks noGrp="1"/>
          </p:cNvSpPr>
          <p:nvPr>
            <p:ph type="title"/>
          </p:nvPr>
        </p:nvSpPr>
        <p:spPr/>
        <p:txBody>
          <a:bodyPr/>
          <a:lstStyle/>
          <a:p>
            <a:r>
              <a:rPr lang="en-US"/>
              <a:t>Table of Contents</a:t>
            </a:r>
            <a:endParaRPr lang="en-IN"/>
          </a:p>
        </p:txBody>
      </p:sp>
      <p:sp>
        <p:nvSpPr>
          <p:cNvPr id="3" name="Content Placeholder 2">
            <a:extLst>
              <a:ext uri="{FF2B5EF4-FFF2-40B4-BE49-F238E27FC236}">
                <a16:creationId xmlns:a16="http://schemas.microsoft.com/office/drawing/2014/main" id="{6E643801-842B-481A-BD38-1BD0503EC9CA}"/>
              </a:ext>
            </a:extLst>
          </p:cNvPr>
          <p:cNvSpPr>
            <a:spLocks noGrp="1"/>
          </p:cNvSpPr>
          <p:nvPr>
            <p:ph idx="1"/>
          </p:nvPr>
        </p:nvSpPr>
        <p:spPr/>
        <p:txBody>
          <a:bodyPr>
            <a:normAutofit/>
          </a:bodyPr>
          <a:lstStyle/>
          <a:p>
            <a:pPr marL="457200" indent="-457200" algn="just">
              <a:buFont typeface="+mj-lt"/>
              <a:buAutoNum type="arabicPeriod"/>
            </a:pPr>
            <a:r>
              <a:rPr lang="en-US" sz="2400">
                <a:hlinkClick r:id="rId2" action="ppaction://hlinksldjump"/>
              </a:rPr>
              <a:t>System Architecture and Functional Components.</a:t>
            </a:r>
            <a:endParaRPr lang="en-US" sz="2400"/>
          </a:p>
          <a:p>
            <a:pPr marL="457200" indent="-457200" algn="just">
              <a:buFont typeface="+mj-lt"/>
              <a:buAutoNum type="arabicPeriod"/>
            </a:pPr>
            <a:r>
              <a:rPr lang="en-IN" sz="2400">
                <a:hlinkClick r:id="rId3" action="ppaction://hlinksldjump"/>
              </a:rPr>
              <a:t>Screenshots and Demos</a:t>
            </a:r>
            <a:r>
              <a:rPr lang="en-IN" sz="2400"/>
              <a:t> (This section contains all videos / experiments of our implementation).</a:t>
            </a:r>
          </a:p>
          <a:p>
            <a:pPr marL="457200" indent="-457200" algn="just">
              <a:buFont typeface="+mj-lt"/>
              <a:buAutoNum type="arabicPeriod"/>
            </a:pPr>
            <a:r>
              <a:rPr lang="en-IN" sz="2400">
                <a:hlinkClick r:id="rId4" action="ppaction://hlinksldjump"/>
              </a:rPr>
              <a:t>Experiments</a:t>
            </a:r>
            <a:endParaRPr lang="en-IN" sz="2400"/>
          </a:p>
          <a:p>
            <a:pPr marL="457200" indent="-457200" algn="just">
              <a:buFont typeface="+mj-lt"/>
              <a:buAutoNum type="arabicPeriod"/>
            </a:pPr>
            <a:r>
              <a:rPr lang="en-IN" sz="2400">
                <a:hlinkClick r:id="rId5" action="ppaction://hlinksldjump"/>
              </a:rPr>
              <a:t>Advantages</a:t>
            </a:r>
            <a:endParaRPr lang="en-IN" sz="2400"/>
          </a:p>
          <a:p>
            <a:pPr marL="457200" indent="-457200" algn="just">
              <a:buFont typeface="+mj-lt"/>
              <a:buAutoNum type="arabicPeriod"/>
            </a:pPr>
            <a:r>
              <a:rPr lang="en-IN" sz="2400">
                <a:hlinkClick r:id="rId6" action="ppaction://hlinksldjump"/>
              </a:rPr>
              <a:t>Background</a:t>
            </a:r>
            <a:endParaRPr lang="en-IN" sz="2400"/>
          </a:p>
        </p:txBody>
      </p:sp>
    </p:spTree>
    <p:extLst>
      <p:ext uri="{BB962C8B-B14F-4D97-AF65-F5344CB8AC3E}">
        <p14:creationId xmlns:p14="http://schemas.microsoft.com/office/powerpoint/2010/main" val="1479866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Functional Component – Machine Learning</a:t>
            </a:r>
            <a:endParaRPr lang="en-IN"/>
          </a:p>
        </p:txBody>
      </p:sp>
      <p:sp>
        <p:nvSpPr>
          <p:cNvPr id="3" name="Content Placeholder 2">
            <a:extLst>
              <a:ext uri="{FF2B5EF4-FFF2-40B4-BE49-F238E27FC236}">
                <a16:creationId xmlns:a16="http://schemas.microsoft.com/office/drawing/2014/main" id="{34059267-B670-4595-8105-6A0AB6C062F9}"/>
              </a:ext>
            </a:extLst>
          </p:cNvPr>
          <p:cNvSpPr>
            <a:spLocks noGrp="1"/>
          </p:cNvSpPr>
          <p:nvPr>
            <p:ph idx="1"/>
          </p:nvPr>
        </p:nvSpPr>
        <p:spPr/>
        <p:txBody>
          <a:bodyPr>
            <a:normAutofit lnSpcReduction="10000"/>
          </a:bodyPr>
          <a:lstStyle/>
          <a:p>
            <a:pPr>
              <a:buFont typeface="Arial" panose="020B0604020202020204" pitchFamily="34" charset="0"/>
              <a:buChar char="•"/>
            </a:pPr>
            <a:r>
              <a:rPr lang="en-US"/>
              <a:t>We are initializing all nodes with a sequential </a:t>
            </a:r>
            <a:r>
              <a:rPr lang="en-US" err="1"/>
              <a:t>keras</a:t>
            </a:r>
            <a:r>
              <a:rPr lang="en-US"/>
              <a:t> model from </a:t>
            </a:r>
            <a:r>
              <a:rPr lang="en-US" b="1"/>
              <a:t>scratch</a:t>
            </a:r>
            <a:r>
              <a:rPr lang="en-US"/>
              <a:t> to test how much a model learns through federated learning and multi-tier architecture. </a:t>
            </a:r>
          </a:p>
          <a:p>
            <a:pPr>
              <a:buFont typeface="Arial" panose="020B0604020202020204" pitchFamily="34" charset="0"/>
              <a:buChar char="•"/>
            </a:pPr>
            <a:r>
              <a:rPr lang="en-US"/>
              <a:t>We have tried various experiments to find the optimal hyperparameters suited for our model. They are as follows:</a:t>
            </a:r>
          </a:p>
          <a:p>
            <a:pPr lvl="1">
              <a:buFont typeface="Arial" panose="020B0604020202020204" pitchFamily="34" charset="0"/>
              <a:buChar char="•"/>
            </a:pPr>
            <a:r>
              <a:rPr lang="en-US"/>
              <a:t>Optimizer: Adam </a:t>
            </a:r>
          </a:p>
          <a:p>
            <a:pPr lvl="2">
              <a:buFont typeface="Arial" panose="020B0604020202020204" pitchFamily="34" charset="0"/>
              <a:buChar char="•"/>
            </a:pPr>
            <a:r>
              <a:rPr lang="en-US"/>
              <a:t>Learning Rate: 0.001</a:t>
            </a:r>
          </a:p>
          <a:p>
            <a:pPr lvl="2">
              <a:buFont typeface="Arial" panose="020B0604020202020204" pitchFamily="34" charset="0"/>
              <a:buChar char="•"/>
            </a:pPr>
            <a:r>
              <a:rPr lang="en-US"/>
              <a:t>Beta1: 0.9</a:t>
            </a:r>
          </a:p>
          <a:p>
            <a:pPr lvl="2">
              <a:buFont typeface="Arial" panose="020B0604020202020204" pitchFamily="34" charset="0"/>
              <a:buChar char="•"/>
            </a:pPr>
            <a:r>
              <a:rPr lang="en-US"/>
              <a:t>Beta2: 0.999</a:t>
            </a:r>
          </a:p>
          <a:p>
            <a:pPr lvl="1">
              <a:buFont typeface="Arial" panose="020B0604020202020204" pitchFamily="34" charset="0"/>
              <a:buChar char="•"/>
            </a:pPr>
            <a:r>
              <a:rPr lang="en-US"/>
              <a:t>Loss: Sparse Categorical Cross Entropy</a:t>
            </a:r>
          </a:p>
          <a:p>
            <a:pPr>
              <a:buFont typeface="Arial" panose="020B0604020202020204" pitchFamily="34" charset="0"/>
              <a:buChar char="•"/>
            </a:pPr>
            <a:r>
              <a:rPr lang="en-US"/>
              <a:t>Since decentralized edge nodes are unlikely to have GPU access, tests were run on CPU</a:t>
            </a:r>
          </a:p>
          <a:p>
            <a:pPr>
              <a:buFont typeface="Arial" panose="020B0604020202020204" pitchFamily="34" charset="0"/>
              <a:buChar char="•"/>
            </a:pPr>
            <a:r>
              <a:rPr lang="en-US"/>
              <a:t>Federated Averaging used with parameters E=1,  C=1, B=∞, that means, all samples were processed during one training round within a device, and all non-evicted devices were used for the averaging.</a:t>
            </a:r>
          </a:p>
          <a:p>
            <a:pPr lvl="1">
              <a:buFont typeface="Arial" panose="020B0604020202020204" pitchFamily="34" charset="0"/>
              <a:buChar char="•"/>
            </a:pPr>
            <a:endParaRPr lang="en-US"/>
          </a:p>
        </p:txBody>
      </p:sp>
    </p:spTree>
    <p:extLst>
      <p:ext uri="{BB962C8B-B14F-4D97-AF65-F5344CB8AC3E}">
        <p14:creationId xmlns:p14="http://schemas.microsoft.com/office/powerpoint/2010/main" val="152770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B019A08-55AD-4038-B865-37DA596B8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a:xfrm>
            <a:off x="6411685" y="634946"/>
            <a:ext cx="5127171" cy="1450757"/>
          </a:xfrm>
        </p:spPr>
        <p:txBody>
          <a:bodyPr>
            <a:normAutofit/>
          </a:bodyPr>
          <a:lstStyle/>
          <a:p>
            <a:r>
              <a:rPr lang="en-US"/>
              <a:t>Functional Component - ML</a:t>
            </a:r>
            <a:endParaRPr lang="en-IN"/>
          </a:p>
        </p:txBody>
      </p:sp>
      <p:pic>
        <p:nvPicPr>
          <p:cNvPr id="4" name="Picture 4">
            <a:extLst>
              <a:ext uri="{FF2B5EF4-FFF2-40B4-BE49-F238E27FC236}">
                <a16:creationId xmlns:a16="http://schemas.microsoft.com/office/drawing/2014/main" id="{EF60E668-645A-4D9C-8ECF-1B5FF284BF6C}"/>
              </a:ext>
            </a:extLst>
          </p:cNvPr>
          <p:cNvPicPr>
            <a:picLocks noChangeAspect="1"/>
          </p:cNvPicPr>
          <p:nvPr/>
        </p:nvPicPr>
        <p:blipFill>
          <a:blip r:embed="rId2"/>
          <a:stretch>
            <a:fillRect/>
          </a:stretch>
        </p:blipFill>
        <p:spPr>
          <a:xfrm>
            <a:off x="643192" y="1149660"/>
            <a:ext cx="5451627" cy="4238639"/>
          </a:xfrm>
          <a:prstGeom prst="rect">
            <a:avLst/>
          </a:prstGeom>
        </p:spPr>
      </p:pic>
      <p:cxnSp>
        <p:nvCxnSpPr>
          <p:cNvPr id="7" name="Straight Connector 10">
            <a:extLst>
              <a:ext uri="{FF2B5EF4-FFF2-40B4-BE49-F238E27FC236}">
                <a16:creationId xmlns:a16="http://schemas.microsoft.com/office/drawing/2014/main" id="{2BA067F2-7FAF-4758-9BC4-F7C88ED904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059267-B670-4595-8105-6A0AB6C062F9}"/>
              </a:ext>
            </a:extLst>
          </p:cNvPr>
          <p:cNvSpPr>
            <a:spLocks noGrp="1"/>
          </p:cNvSpPr>
          <p:nvPr>
            <p:ph idx="1"/>
          </p:nvPr>
        </p:nvSpPr>
        <p:spPr>
          <a:xfrm>
            <a:off x="6411684" y="2198914"/>
            <a:ext cx="5127172" cy="3670180"/>
          </a:xfrm>
        </p:spPr>
        <p:txBody>
          <a:bodyPr vert="horz" lIns="0" tIns="45720" rIns="0" bIns="45720" rtlCol="0" anchor="t">
            <a:normAutofit/>
          </a:bodyPr>
          <a:lstStyle/>
          <a:p>
            <a:pPr>
              <a:buFont typeface="Arial" panose="020B0604020202020204" pitchFamily="34" charset="0"/>
              <a:buChar char="•"/>
            </a:pPr>
            <a:r>
              <a:rPr lang="en-US"/>
              <a:t> For our implementation, we have used CIFAR – 10 dataset. The details of the dataset are as follows:</a:t>
            </a:r>
          </a:p>
          <a:p>
            <a:pPr marL="383540" lvl="1">
              <a:buFont typeface="Arial" panose="020B0604020202020204" pitchFamily="34" charset="0"/>
              <a:buChar char="•"/>
            </a:pPr>
            <a:r>
              <a:rPr lang="en-US" b="1"/>
              <a:t>Number of Classes:</a:t>
            </a:r>
            <a:r>
              <a:rPr lang="en-US"/>
              <a:t> 10</a:t>
            </a:r>
            <a:endParaRPr lang="en-US">
              <a:cs typeface="Calibri" panose="020F0502020204030204"/>
            </a:endParaRPr>
          </a:p>
          <a:p>
            <a:pPr marL="383540" lvl="1">
              <a:buFont typeface="Arial" panose="020B0604020202020204" pitchFamily="34" charset="0"/>
              <a:buChar char="•"/>
            </a:pPr>
            <a:r>
              <a:rPr lang="en-US" b="1"/>
              <a:t>Number of Rows:</a:t>
            </a:r>
            <a:r>
              <a:rPr lang="en-US"/>
              <a:t> 60,000.</a:t>
            </a:r>
            <a:endParaRPr lang="en-US">
              <a:cs typeface="Calibri"/>
            </a:endParaRPr>
          </a:p>
          <a:p>
            <a:pPr marL="383540" lvl="1">
              <a:buFont typeface="Arial" panose="020B0604020202020204" pitchFamily="34" charset="0"/>
              <a:buChar char="•"/>
            </a:pPr>
            <a:r>
              <a:rPr lang="en-US">
                <a:ea typeface="+mn-lt"/>
                <a:cs typeface="+mn-lt"/>
              </a:rPr>
              <a:t>There are 50000 training images and 10000 test images.</a:t>
            </a:r>
            <a:endParaRPr lang="en-US"/>
          </a:p>
          <a:p>
            <a:pPr marL="383540" lvl="1">
              <a:buFont typeface="Arial" panose="020B0604020202020204" pitchFamily="34" charset="0"/>
              <a:buChar char="•"/>
            </a:pPr>
            <a:r>
              <a:rPr lang="en-US">
                <a:ea typeface="+mn-lt"/>
                <a:cs typeface="+mn-lt"/>
              </a:rPr>
              <a:t>32x32 color images </a:t>
            </a:r>
            <a:endParaRPr lang="en-US">
              <a:cs typeface="Calibri"/>
            </a:endParaRPr>
          </a:p>
          <a:p>
            <a:endParaRPr lang="en-US"/>
          </a:p>
          <a:p>
            <a:endParaRPr lang="en-IN"/>
          </a:p>
        </p:txBody>
      </p:sp>
      <p:sp>
        <p:nvSpPr>
          <p:cNvPr id="8" name="Rectangle 12">
            <a:extLst>
              <a:ext uri="{FF2B5EF4-FFF2-40B4-BE49-F238E27FC236}">
                <a16:creationId xmlns:a16="http://schemas.microsoft.com/office/drawing/2014/main" id="{1627C7B9-FD35-4E35-B741-E4A9A5F4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76B7131-2035-43F9-84E8-2B4749D33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53680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40">
            <a:extLst>
              <a:ext uri="{FF2B5EF4-FFF2-40B4-BE49-F238E27FC236}">
                <a16:creationId xmlns:a16="http://schemas.microsoft.com/office/drawing/2014/main" id="{6887EC64-DACC-4108-9FAB-6E288FBC2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42">
            <a:extLst>
              <a:ext uri="{FF2B5EF4-FFF2-40B4-BE49-F238E27FC236}">
                <a16:creationId xmlns:a16="http://schemas.microsoft.com/office/drawing/2014/main" id="{8F05C4A0-68A2-4496-87A5-5478E327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44">
            <a:extLst>
              <a:ext uri="{FF2B5EF4-FFF2-40B4-BE49-F238E27FC236}">
                <a16:creationId xmlns:a16="http://schemas.microsoft.com/office/drawing/2014/main" id="{77E041E6-AC36-4409-B797-2FE54253E6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6">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6CEAC9-9318-46F7-B055-7D59DDB55E62}"/>
              </a:ext>
            </a:extLst>
          </p:cNvPr>
          <p:cNvSpPr>
            <a:spLocks noGrp="1"/>
          </p:cNvSpPr>
          <p:nvPr>
            <p:ph type="title"/>
          </p:nvPr>
        </p:nvSpPr>
        <p:spPr>
          <a:xfrm>
            <a:off x="5308851" y="965200"/>
            <a:ext cx="5999002" cy="4927600"/>
          </a:xfrm>
        </p:spPr>
        <p:txBody>
          <a:bodyPr vert="horz" lIns="91440" tIns="45720" rIns="91440" bIns="45720" rtlCol="0" anchor="ctr">
            <a:normAutofit/>
          </a:bodyPr>
          <a:lstStyle/>
          <a:p>
            <a:r>
              <a:rPr lang="en-US" sz="8000">
                <a:solidFill>
                  <a:schemeClr val="tx2"/>
                </a:solidFill>
              </a:rPr>
              <a:t>Screenshots and Demos</a:t>
            </a:r>
          </a:p>
        </p:txBody>
      </p:sp>
      <p:sp>
        <p:nvSpPr>
          <p:cNvPr id="44" name="Rectangle 48">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50">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4552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BA12-B28C-4B5F-8C7A-A2B9EF574762}"/>
              </a:ext>
            </a:extLst>
          </p:cNvPr>
          <p:cNvSpPr>
            <a:spLocks noGrp="1"/>
          </p:cNvSpPr>
          <p:nvPr>
            <p:ph type="title"/>
          </p:nvPr>
        </p:nvSpPr>
        <p:spPr/>
        <p:txBody>
          <a:bodyPr/>
          <a:lstStyle/>
          <a:p>
            <a:r>
              <a:rPr lang="en-US"/>
              <a:t>Tier based topology propagation – On Physical Machines</a:t>
            </a:r>
          </a:p>
        </p:txBody>
      </p:sp>
      <p:sp>
        <p:nvSpPr>
          <p:cNvPr id="3" name="Content Placeholder 2">
            <a:extLst>
              <a:ext uri="{FF2B5EF4-FFF2-40B4-BE49-F238E27FC236}">
                <a16:creationId xmlns:a16="http://schemas.microsoft.com/office/drawing/2014/main" id="{A3A3F868-C2E8-4C01-982F-F258585DD213}"/>
              </a:ext>
            </a:extLst>
          </p:cNvPr>
          <p:cNvSpPr>
            <a:spLocks noGrp="1"/>
          </p:cNvSpPr>
          <p:nvPr>
            <p:ph idx="1"/>
          </p:nvPr>
        </p:nvSpPr>
        <p:spPr/>
        <p:txBody>
          <a:bodyPr/>
          <a:lstStyle/>
          <a:p>
            <a:pPr>
              <a:buFont typeface="Arial" panose="020B0604020202020204" pitchFamily="34" charset="0"/>
              <a:buChar char="•"/>
            </a:pPr>
            <a:r>
              <a:rPr lang="en-US" dirty="0"/>
              <a:t> Here we ran </a:t>
            </a:r>
            <a:r>
              <a:rPr lang="en-US" b="1" dirty="0"/>
              <a:t>9 peer application processes</a:t>
            </a:r>
            <a:r>
              <a:rPr lang="en-US" dirty="0"/>
              <a:t> </a:t>
            </a:r>
            <a:br>
              <a:rPr lang="en-US" dirty="0"/>
            </a:br>
            <a:r>
              <a:rPr lang="en-US" dirty="0"/>
              <a:t>across 3 different physical machines, </a:t>
            </a:r>
            <a:br>
              <a:rPr lang="en-US" dirty="0"/>
            </a:br>
            <a:r>
              <a:rPr lang="en-US" dirty="0"/>
              <a:t>each capable of running their own local </a:t>
            </a:r>
            <a:br>
              <a:rPr lang="en-US" dirty="0"/>
            </a:br>
            <a:r>
              <a:rPr lang="en-US" dirty="0"/>
              <a:t>training. </a:t>
            </a:r>
          </a:p>
          <a:p>
            <a:pPr>
              <a:buFont typeface="Arial" panose="020B0604020202020204" pitchFamily="34" charset="0"/>
              <a:buChar char="•"/>
            </a:pPr>
            <a:r>
              <a:rPr lang="en-US" dirty="0"/>
              <a:t> The peers were connected to the same </a:t>
            </a:r>
            <a:br>
              <a:rPr lang="en-US" dirty="0"/>
            </a:br>
            <a:r>
              <a:rPr lang="en-US" dirty="0" err="1"/>
              <a:t>WiFi</a:t>
            </a:r>
            <a:r>
              <a:rPr lang="en-US" dirty="0"/>
              <a:t> network with an average latency of </a:t>
            </a:r>
            <a:br>
              <a:rPr lang="en-US" dirty="0"/>
            </a:br>
            <a:r>
              <a:rPr lang="en-US" b="1" dirty="0"/>
              <a:t>~70ms</a:t>
            </a:r>
            <a:r>
              <a:rPr lang="en-US" dirty="0"/>
              <a:t>.</a:t>
            </a:r>
          </a:p>
          <a:p>
            <a:pPr>
              <a:buFont typeface="Arial" panose="020B0604020202020204" pitchFamily="34" charset="0"/>
              <a:buChar char="•"/>
            </a:pPr>
            <a:r>
              <a:rPr lang="en-US" dirty="0"/>
              <a:t> Please find the video demo of the tiering </a:t>
            </a:r>
            <a:br>
              <a:rPr lang="en-US" dirty="0"/>
            </a:br>
            <a:r>
              <a:rPr lang="en-US" dirty="0"/>
              <a:t>tree propagation across the applications, </a:t>
            </a:r>
            <a:br>
              <a:rPr lang="en-US" dirty="0"/>
            </a:br>
            <a:r>
              <a:rPr lang="en-US" dirty="0"/>
              <a:t>with our real-time topology viewing interface. </a:t>
            </a:r>
            <a:br>
              <a:rPr lang="en-US" dirty="0"/>
            </a:br>
            <a:br>
              <a:rPr lang="en-US" dirty="0"/>
            </a:br>
            <a:br>
              <a:rPr lang="en-US" dirty="0"/>
            </a:br>
            <a:endParaRPr lang="en-US" dirty="0"/>
          </a:p>
        </p:txBody>
      </p:sp>
      <p:pic>
        <p:nvPicPr>
          <p:cNvPr id="4" name="Online Media 3" title="Physical Machines P2P Federated Learning">
            <a:hlinkClick r:id="" action="ppaction://media"/>
            <a:extLst>
              <a:ext uri="{FF2B5EF4-FFF2-40B4-BE49-F238E27FC236}">
                <a16:creationId xmlns:a16="http://schemas.microsoft.com/office/drawing/2014/main" id="{08FD1DA9-BE66-4F26-AABF-2BF8CAF8587C}"/>
              </a:ext>
            </a:extLst>
          </p:cNvPr>
          <p:cNvPicPr>
            <a:picLocks noRot="1" noChangeAspect="1"/>
          </p:cNvPicPr>
          <p:nvPr>
            <a:videoFile r:link="rId1"/>
          </p:nvPr>
        </p:nvPicPr>
        <p:blipFill>
          <a:blip r:embed="rId3"/>
          <a:stretch>
            <a:fillRect/>
          </a:stretch>
        </p:blipFill>
        <p:spPr>
          <a:xfrm>
            <a:off x="6043541" y="1737360"/>
            <a:ext cx="6143273" cy="4607456"/>
          </a:xfrm>
          <a:prstGeom prst="rect">
            <a:avLst/>
          </a:prstGeom>
        </p:spPr>
      </p:pic>
    </p:spTree>
    <p:extLst>
      <p:ext uri="{BB962C8B-B14F-4D97-AF65-F5344CB8AC3E}">
        <p14:creationId xmlns:p14="http://schemas.microsoft.com/office/powerpoint/2010/main" val="256371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BA12-B28C-4B5F-8C7A-A2B9EF574762}"/>
              </a:ext>
            </a:extLst>
          </p:cNvPr>
          <p:cNvSpPr>
            <a:spLocks noGrp="1"/>
          </p:cNvSpPr>
          <p:nvPr>
            <p:ph type="title"/>
          </p:nvPr>
        </p:nvSpPr>
        <p:spPr/>
        <p:txBody>
          <a:bodyPr/>
          <a:lstStyle/>
          <a:p>
            <a:r>
              <a:rPr lang="en-US"/>
              <a:t>Tier based topology propagation – On AWS machines</a:t>
            </a:r>
          </a:p>
        </p:txBody>
      </p:sp>
      <p:sp>
        <p:nvSpPr>
          <p:cNvPr id="3" name="Content Placeholder 2">
            <a:extLst>
              <a:ext uri="{FF2B5EF4-FFF2-40B4-BE49-F238E27FC236}">
                <a16:creationId xmlns:a16="http://schemas.microsoft.com/office/drawing/2014/main" id="{A3A3F868-C2E8-4C01-982F-F258585DD213}"/>
              </a:ext>
            </a:extLst>
          </p:cNvPr>
          <p:cNvSpPr>
            <a:spLocks noGrp="1"/>
          </p:cNvSpPr>
          <p:nvPr>
            <p:ph idx="1"/>
          </p:nvPr>
        </p:nvSpPr>
        <p:spPr/>
        <p:txBody>
          <a:bodyPr/>
          <a:lstStyle/>
          <a:p>
            <a:pPr>
              <a:buFont typeface="Arial" panose="020B0604020202020204" pitchFamily="34" charset="0"/>
              <a:buChar char="•"/>
            </a:pPr>
            <a:r>
              <a:rPr lang="en-US" dirty="0"/>
              <a:t> To test the scale of the system further, we </a:t>
            </a:r>
            <a:br>
              <a:rPr lang="en-US" dirty="0"/>
            </a:br>
            <a:r>
              <a:rPr lang="en-US" dirty="0"/>
              <a:t>ran </a:t>
            </a:r>
            <a:r>
              <a:rPr lang="en-US" b="1" dirty="0"/>
              <a:t>22 different machines</a:t>
            </a:r>
            <a:r>
              <a:rPr lang="en-US" dirty="0"/>
              <a:t> running the p2p </a:t>
            </a:r>
            <a:br>
              <a:rPr lang="en-US" dirty="0"/>
            </a:br>
            <a:r>
              <a:rPr lang="en-US" dirty="0"/>
              <a:t>application code. In this experiment, we </a:t>
            </a:r>
            <a:br>
              <a:rPr lang="en-US" dirty="0"/>
            </a:br>
            <a:r>
              <a:rPr lang="en-US" dirty="0"/>
              <a:t>wanted to make sure that the system is </a:t>
            </a:r>
            <a:br>
              <a:rPr lang="en-US" dirty="0"/>
            </a:br>
            <a:r>
              <a:rPr lang="en-US" dirty="0"/>
              <a:t>deployment agnostic.</a:t>
            </a:r>
          </a:p>
          <a:p>
            <a:pPr>
              <a:buFont typeface="Arial" panose="020B0604020202020204" pitchFamily="34" charset="0"/>
              <a:buChar char="•"/>
            </a:pPr>
            <a:r>
              <a:rPr lang="en-US" dirty="0"/>
              <a:t> The peers were connected to each other </a:t>
            </a:r>
            <a:br>
              <a:rPr lang="en-US" dirty="0"/>
            </a:br>
            <a:r>
              <a:rPr lang="en-US" dirty="0"/>
              <a:t>with a high-speed network </a:t>
            </a:r>
            <a:br>
              <a:rPr lang="en-US" dirty="0"/>
            </a:br>
            <a:r>
              <a:rPr lang="en-US" dirty="0"/>
              <a:t>(ping latency </a:t>
            </a:r>
            <a:r>
              <a:rPr lang="en-US"/>
              <a:t>of </a:t>
            </a:r>
            <a:r>
              <a:rPr lang="en-US" b="1"/>
              <a:t>&lt;1ms</a:t>
            </a:r>
            <a:r>
              <a:rPr lang="en-US" dirty="0"/>
              <a:t>). </a:t>
            </a:r>
          </a:p>
          <a:p>
            <a:pPr>
              <a:buFont typeface="Arial" panose="020B0604020202020204" pitchFamily="34" charset="0"/>
              <a:buChar char="•"/>
            </a:pPr>
            <a:r>
              <a:rPr lang="en-US" dirty="0"/>
              <a:t> Please find the video demo of the tiering </a:t>
            </a:r>
            <a:br>
              <a:rPr lang="en-US" dirty="0"/>
            </a:br>
            <a:r>
              <a:rPr lang="en-US" dirty="0"/>
              <a:t>tree propagation across the 22 nodes, </a:t>
            </a:r>
            <a:br>
              <a:rPr lang="en-US" dirty="0"/>
            </a:br>
            <a:r>
              <a:rPr lang="en-US" dirty="0"/>
              <a:t>with our real-time topology viewing </a:t>
            </a:r>
            <a:br>
              <a:rPr lang="en-US" dirty="0"/>
            </a:br>
            <a:r>
              <a:rPr lang="en-US" dirty="0"/>
              <a:t>interface.</a:t>
            </a:r>
            <a:br>
              <a:rPr lang="en-US" dirty="0"/>
            </a:br>
            <a:endParaRPr lang="en-US" dirty="0"/>
          </a:p>
        </p:txBody>
      </p:sp>
      <p:pic>
        <p:nvPicPr>
          <p:cNvPr id="4" name="Online Media 3" title="P2P Federated Learning \w 22 Cloud Machines">
            <a:hlinkClick r:id="" action="ppaction://media"/>
            <a:extLst>
              <a:ext uri="{FF2B5EF4-FFF2-40B4-BE49-F238E27FC236}">
                <a16:creationId xmlns:a16="http://schemas.microsoft.com/office/drawing/2014/main" id="{28C4AE32-9FEE-45D9-B97A-97C2C46BE25A}"/>
              </a:ext>
            </a:extLst>
          </p:cNvPr>
          <p:cNvPicPr>
            <a:picLocks noRot="1" noChangeAspect="1"/>
          </p:cNvPicPr>
          <p:nvPr>
            <a:videoFile r:link="rId1"/>
          </p:nvPr>
        </p:nvPicPr>
        <p:blipFill>
          <a:blip r:embed="rId3"/>
          <a:stretch>
            <a:fillRect/>
          </a:stretch>
        </p:blipFill>
        <p:spPr>
          <a:xfrm>
            <a:off x="6053614" y="1733003"/>
            <a:ext cx="6138386" cy="4603789"/>
          </a:xfrm>
          <a:prstGeom prst="rect">
            <a:avLst/>
          </a:prstGeom>
        </p:spPr>
      </p:pic>
    </p:spTree>
    <p:extLst>
      <p:ext uri="{BB962C8B-B14F-4D97-AF65-F5344CB8AC3E}">
        <p14:creationId xmlns:p14="http://schemas.microsoft.com/office/powerpoint/2010/main" val="49295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4CD4-4F99-484C-A884-0A11609E9A0A}"/>
              </a:ext>
            </a:extLst>
          </p:cNvPr>
          <p:cNvSpPr>
            <a:spLocks noGrp="1"/>
          </p:cNvSpPr>
          <p:nvPr>
            <p:ph type="title" idx="4294967295"/>
          </p:nvPr>
        </p:nvSpPr>
        <p:spPr>
          <a:xfrm>
            <a:off x="4523232" y="6414706"/>
            <a:ext cx="3145536" cy="443294"/>
          </a:xfrm>
        </p:spPr>
        <p:txBody>
          <a:bodyPr>
            <a:normAutofit/>
          </a:bodyPr>
          <a:lstStyle/>
          <a:p>
            <a:r>
              <a:rPr lang="en-US" sz="2400">
                <a:solidFill>
                  <a:schemeClr val="bg1">
                    <a:lumMod val="95000"/>
                  </a:schemeClr>
                </a:solidFill>
              </a:rPr>
              <a:t>UI – Inference Example</a:t>
            </a:r>
          </a:p>
        </p:txBody>
      </p:sp>
      <p:pic>
        <p:nvPicPr>
          <p:cNvPr id="4" name="Inference Demo">
            <a:hlinkClick r:id="" action="ppaction://media"/>
            <a:extLst>
              <a:ext uri="{FF2B5EF4-FFF2-40B4-BE49-F238E27FC236}">
                <a16:creationId xmlns:a16="http://schemas.microsoft.com/office/drawing/2014/main" id="{0CA2BA40-70A4-4841-B6EE-6875E43BBBCD}"/>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2079440" y="1612946"/>
            <a:ext cx="8409719" cy="4729419"/>
          </a:xfrm>
        </p:spPr>
      </p:pic>
      <p:sp>
        <p:nvSpPr>
          <p:cNvPr id="3" name="Title 1">
            <a:extLst>
              <a:ext uri="{FF2B5EF4-FFF2-40B4-BE49-F238E27FC236}">
                <a16:creationId xmlns:a16="http://schemas.microsoft.com/office/drawing/2014/main" id="{63FEAFF5-BFE3-4D79-92BA-CBB3169ADAA0}"/>
              </a:ext>
            </a:extLst>
          </p:cNvPr>
          <p:cNvSpPr txBox="1">
            <a:spLocks/>
          </p:cNvSpPr>
          <p:nvPr/>
        </p:nvSpPr>
        <p:spPr>
          <a:xfrm>
            <a:off x="837085" y="379530"/>
            <a:ext cx="10058400" cy="1450757"/>
          </a:xfrm>
          <a:prstGeom prst="rect">
            <a:avLst/>
          </a:prstGeom>
        </p:spPr>
        <p:txBody>
          <a:bodyPr lIns="91440" tIns="45720" rIns="91440" bIns="45720" anchor="t">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700"/>
              <a:t>Front-End Application Video – Inference Tool</a:t>
            </a:r>
            <a:endParaRPr lang="en-US"/>
          </a:p>
        </p:txBody>
      </p:sp>
    </p:spTree>
    <p:extLst>
      <p:ext uri="{BB962C8B-B14F-4D97-AF65-F5344CB8AC3E}">
        <p14:creationId xmlns:p14="http://schemas.microsoft.com/office/powerpoint/2010/main" val="87584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4CD4-4F99-484C-A884-0A11609E9A0A}"/>
              </a:ext>
            </a:extLst>
          </p:cNvPr>
          <p:cNvSpPr>
            <a:spLocks noGrp="1"/>
          </p:cNvSpPr>
          <p:nvPr>
            <p:ph type="title" idx="4294967295"/>
          </p:nvPr>
        </p:nvSpPr>
        <p:spPr>
          <a:xfrm>
            <a:off x="4523232" y="6414706"/>
            <a:ext cx="3145536" cy="443294"/>
          </a:xfrm>
        </p:spPr>
        <p:txBody>
          <a:bodyPr>
            <a:normAutofit/>
          </a:bodyPr>
          <a:lstStyle/>
          <a:p>
            <a:r>
              <a:rPr lang="en-US" sz="2400">
                <a:solidFill>
                  <a:schemeClr val="bg1">
                    <a:lumMod val="95000"/>
                  </a:schemeClr>
                </a:solidFill>
              </a:rPr>
              <a:t>UI – Inference Example</a:t>
            </a:r>
          </a:p>
        </p:txBody>
      </p:sp>
      <p:sp>
        <p:nvSpPr>
          <p:cNvPr id="3" name="Title 1">
            <a:extLst>
              <a:ext uri="{FF2B5EF4-FFF2-40B4-BE49-F238E27FC236}">
                <a16:creationId xmlns:a16="http://schemas.microsoft.com/office/drawing/2014/main" id="{63FEAFF5-BFE3-4D79-92BA-CBB3169ADAA0}"/>
              </a:ext>
            </a:extLst>
          </p:cNvPr>
          <p:cNvSpPr txBox="1">
            <a:spLocks/>
          </p:cNvSpPr>
          <p:nvPr/>
        </p:nvSpPr>
        <p:spPr>
          <a:xfrm>
            <a:off x="837085" y="379530"/>
            <a:ext cx="10058400" cy="1450757"/>
          </a:xfrm>
          <a:prstGeom prst="rect">
            <a:avLst/>
          </a:prstGeom>
        </p:spPr>
        <p:txBody>
          <a:bodyPr lIns="91440" tIns="45720" rIns="91440" bIns="45720" anchor="t">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700"/>
              <a:t>Front-End Application </a:t>
            </a:r>
            <a:endParaRPr lang="en-US"/>
          </a:p>
        </p:txBody>
      </p:sp>
      <p:pic>
        <p:nvPicPr>
          <p:cNvPr id="5" name="Picture 5" descr="Graphical user interface, application&#10;&#10;Description automatically generated">
            <a:extLst>
              <a:ext uri="{FF2B5EF4-FFF2-40B4-BE49-F238E27FC236}">
                <a16:creationId xmlns:a16="http://schemas.microsoft.com/office/drawing/2014/main" id="{D4372721-9FB6-49E1-9712-67BFF69B5CDD}"/>
              </a:ext>
            </a:extLst>
          </p:cNvPr>
          <p:cNvPicPr>
            <a:picLocks noChangeAspect="1"/>
          </p:cNvPicPr>
          <p:nvPr/>
        </p:nvPicPr>
        <p:blipFill>
          <a:blip r:embed="rId2"/>
          <a:stretch>
            <a:fillRect/>
          </a:stretch>
        </p:blipFill>
        <p:spPr>
          <a:xfrm>
            <a:off x="1931800" y="1435020"/>
            <a:ext cx="7496407" cy="4515749"/>
          </a:xfrm>
          <a:prstGeom prst="rect">
            <a:avLst/>
          </a:prstGeom>
        </p:spPr>
      </p:pic>
    </p:spTree>
    <p:extLst>
      <p:ext uri="{BB962C8B-B14F-4D97-AF65-F5344CB8AC3E}">
        <p14:creationId xmlns:p14="http://schemas.microsoft.com/office/powerpoint/2010/main" val="6234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40">
            <a:extLst>
              <a:ext uri="{FF2B5EF4-FFF2-40B4-BE49-F238E27FC236}">
                <a16:creationId xmlns:a16="http://schemas.microsoft.com/office/drawing/2014/main" id="{6887EC64-DACC-4108-9FAB-6E288FBC2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42">
            <a:extLst>
              <a:ext uri="{FF2B5EF4-FFF2-40B4-BE49-F238E27FC236}">
                <a16:creationId xmlns:a16="http://schemas.microsoft.com/office/drawing/2014/main" id="{8F05C4A0-68A2-4496-87A5-5478E327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44">
            <a:extLst>
              <a:ext uri="{FF2B5EF4-FFF2-40B4-BE49-F238E27FC236}">
                <a16:creationId xmlns:a16="http://schemas.microsoft.com/office/drawing/2014/main" id="{77E041E6-AC36-4409-B797-2FE54253E6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6">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6CEAC9-9318-46F7-B055-7D59DDB55E62}"/>
              </a:ext>
            </a:extLst>
          </p:cNvPr>
          <p:cNvSpPr>
            <a:spLocks noGrp="1"/>
          </p:cNvSpPr>
          <p:nvPr>
            <p:ph type="title"/>
          </p:nvPr>
        </p:nvSpPr>
        <p:spPr>
          <a:xfrm>
            <a:off x="5308851" y="965200"/>
            <a:ext cx="5999002" cy="4927600"/>
          </a:xfrm>
        </p:spPr>
        <p:txBody>
          <a:bodyPr vert="horz" lIns="91440" tIns="45720" rIns="91440" bIns="45720" rtlCol="0" anchor="ctr">
            <a:normAutofit/>
          </a:bodyPr>
          <a:lstStyle/>
          <a:p>
            <a:r>
              <a:rPr lang="en-US" sz="8000">
                <a:solidFill>
                  <a:schemeClr val="tx2"/>
                </a:solidFill>
              </a:rPr>
              <a:t>Experiments</a:t>
            </a:r>
          </a:p>
        </p:txBody>
      </p:sp>
      <p:sp>
        <p:nvSpPr>
          <p:cNvPr id="44" name="Rectangle 48">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50">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7136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D9AA-2BBC-4B30-B3C8-AE443CAF4D12}"/>
              </a:ext>
            </a:extLst>
          </p:cNvPr>
          <p:cNvSpPr>
            <a:spLocks noGrp="1"/>
          </p:cNvSpPr>
          <p:nvPr>
            <p:ph type="title"/>
          </p:nvPr>
        </p:nvSpPr>
        <p:spPr/>
        <p:txBody>
          <a:bodyPr/>
          <a:lstStyle/>
          <a:p>
            <a:r>
              <a:rPr lang="en-US"/>
              <a:t>Effect of number of peers in P2P system with heterogeneous devices</a:t>
            </a:r>
          </a:p>
        </p:txBody>
      </p:sp>
      <p:graphicFrame>
        <p:nvGraphicFramePr>
          <p:cNvPr id="4" name="Table 4">
            <a:extLst>
              <a:ext uri="{FF2B5EF4-FFF2-40B4-BE49-F238E27FC236}">
                <a16:creationId xmlns:a16="http://schemas.microsoft.com/office/drawing/2014/main" id="{B1966B76-3C7D-44E6-BA56-2537B0F77B6B}"/>
              </a:ext>
            </a:extLst>
          </p:cNvPr>
          <p:cNvGraphicFramePr>
            <a:graphicFrameLocks noGrp="1"/>
          </p:cNvGraphicFramePr>
          <p:nvPr>
            <p:extLst>
              <p:ext uri="{D42A27DB-BD31-4B8C-83A1-F6EECF244321}">
                <p14:modId xmlns:p14="http://schemas.microsoft.com/office/powerpoint/2010/main" val="1100987687"/>
              </p:ext>
            </p:extLst>
          </p:nvPr>
        </p:nvGraphicFramePr>
        <p:xfrm>
          <a:off x="1064198" y="3232072"/>
          <a:ext cx="10524744" cy="1483358"/>
        </p:xfrm>
        <a:graphic>
          <a:graphicData uri="http://schemas.openxmlformats.org/drawingml/2006/table">
            <a:tbl>
              <a:tblPr firstRow="1" bandRow="1">
                <a:tableStyleId>{5C22544A-7EE6-4342-B048-85BDC9FD1C3A}</a:tableStyleId>
              </a:tblPr>
              <a:tblGrid>
                <a:gridCol w="1981359">
                  <a:extLst>
                    <a:ext uri="{9D8B030D-6E8A-4147-A177-3AD203B41FA5}">
                      <a16:colId xmlns:a16="http://schemas.microsoft.com/office/drawing/2014/main" val="3011658978"/>
                    </a:ext>
                  </a:extLst>
                </a:gridCol>
                <a:gridCol w="6807244">
                  <a:extLst>
                    <a:ext uri="{9D8B030D-6E8A-4147-A177-3AD203B41FA5}">
                      <a16:colId xmlns:a16="http://schemas.microsoft.com/office/drawing/2014/main" val="2335478903"/>
                    </a:ext>
                  </a:extLst>
                </a:gridCol>
                <a:gridCol w="1736141">
                  <a:extLst>
                    <a:ext uri="{9D8B030D-6E8A-4147-A177-3AD203B41FA5}">
                      <a16:colId xmlns:a16="http://schemas.microsoft.com/office/drawing/2014/main" val="3091339762"/>
                    </a:ext>
                  </a:extLst>
                </a:gridCol>
              </a:tblGrid>
              <a:tr h="370840">
                <a:tc>
                  <a:txBody>
                    <a:bodyPr/>
                    <a:lstStyle/>
                    <a:p>
                      <a:r>
                        <a:rPr lang="en-US" sz="1800"/>
                        <a:t>Number of Peers</a:t>
                      </a:r>
                    </a:p>
                  </a:txBody>
                  <a:tcPr/>
                </a:tc>
                <a:tc>
                  <a:txBody>
                    <a:bodyPr/>
                    <a:lstStyle/>
                    <a:p>
                      <a:r>
                        <a:rPr lang="en-US" sz="1800"/>
                        <a:t>Node-wise validation accuracies</a:t>
                      </a:r>
                    </a:p>
                  </a:txBody>
                  <a:tcPr/>
                </a:tc>
                <a:tc>
                  <a:txBody>
                    <a:bodyPr/>
                    <a:lstStyle/>
                    <a:p>
                      <a:r>
                        <a:rPr lang="en-US" sz="1800"/>
                        <a:t>Average acc.</a:t>
                      </a:r>
                    </a:p>
                  </a:txBody>
                  <a:tcPr/>
                </a:tc>
                <a:extLst>
                  <a:ext uri="{0D108BD9-81ED-4DB2-BD59-A6C34878D82A}">
                    <a16:rowId xmlns:a16="http://schemas.microsoft.com/office/drawing/2014/main" val="3028475948"/>
                  </a:ext>
                </a:extLst>
              </a:tr>
              <a:tr h="370839">
                <a:tc>
                  <a:txBody>
                    <a:bodyPr/>
                    <a:lstStyle/>
                    <a:p>
                      <a:pPr lvl="0">
                        <a:buNone/>
                      </a:pPr>
                      <a:r>
                        <a:rPr lang="en-US" sz="1800">
                          <a:solidFill>
                            <a:schemeClr val="tx1"/>
                          </a:solidFill>
                        </a:rPr>
                        <a:t>17</a:t>
                      </a:r>
                      <a:endParaRPr lang="en-US"/>
                    </a:p>
                  </a:txBody>
                  <a:tcPr/>
                </a:tc>
                <a:tc>
                  <a:txBody>
                    <a:bodyPr/>
                    <a:lstStyle/>
                    <a:p>
                      <a:pPr lvl="0">
                        <a:buNone/>
                      </a:pPr>
                      <a:r>
                        <a:rPr lang="en-US" sz="1800">
                          <a:solidFill>
                            <a:schemeClr val="tx1"/>
                          </a:solidFill>
                        </a:rPr>
                        <a:t>0.7413, 0.7337, 0.7634, 0.7298, …, 0.7656</a:t>
                      </a:r>
                      <a:endParaRPr lang="en-US"/>
                    </a:p>
                  </a:txBody>
                  <a:tcPr/>
                </a:tc>
                <a:tc>
                  <a:txBody>
                    <a:bodyPr/>
                    <a:lstStyle/>
                    <a:p>
                      <a:pPr lvl="0">
                        <a:buNone/>
                      </a:pPr>
                      <a:r>
                        <a:rPr lang="en-US" sz="1800">
                          <a:solidFill>
                            <a:schemeClr val="tx1"/>
                          </a:solidFill>
                          <a:highlight>
                            <a:srgbClr val="FFFF00"/>
                          </a:highlight>
                        </a:rPr>
                        <a:t>74.67</a:t>
                      </a:r>
                      <a:endParaRPr lang="en-US">
                        <a:highlight>
                          <a:srgbClr val="FFFF00"/>
                        </a:highlight>
                      </a:endParaRPr>
                    </a:p>
                  </a:txBody>
                  <a:tcPr/>
                </a:tc>
                <a:extLst>
                  <a:ext uri="{0D108BD9-81ED-4DB2-BD59-A6C34878D82A}">
                    <a16:rowId xmlns:a16="http://schemas.microsoft.com/office/drawing/2014/main" val="2664306014"/>
                  </a:ext>
                </a:extLst>
              </a:tr>
              <a:tr h="370839">
                <a:tc>
                  <a:txBody>
                    <a:bodyPr/>
                    <a:lstStyle/>
                    <a:p>
                      <a:pPr lvl="0">
                        <a:buNone/>
                      </a:pPr>
                      <a:r>
                        <a:rPr lang="en-US" sz="1800">
                          <a:solidFill>
                            <a:schemeClr val="tx1"/>
                          </a:solidFill>
                        </a:rPr>
                        <a:t>9</a:t>
                      </a:r>
                      <a:endParaRPr lang="en-US"/>
                    </a:p>
                  </a:txBody>
                  <a:tcPr/>
                </a:tc>
                <a:tc>
                  <a:txBody>
                    <a:bodyPr/>
                    <a:lstStyle/>
                    <a:p>
                      <a:pPr lvl="0">
                        <a:buNone/>
                      </a:pPr>
                      <a:r>
                        <a:rPr lang="en-US" sz="1800">
                          <a:solidFill>
                            <a:schemeClr val="tx1"/>
                          </a:solidFill>
                        </a:rPr>
                        <a:t>0.7213, 0.7108, 0.7465, 0.7414, …, 0.7389</a:t>
                      </a:r>
                      <a:endParaRPr lang="en-US"/>
                    </a:p>
                  </a:txBody>
                  <a:tcPr/>
                </a:tc>
                <a:tc>
                  <a:txBody>
                    <a:bodyPr/>
                    <a:lstStyle/>
                    <a:p>
                      <a:pPr lvl="0">
                        <a:buNone/>
                      </a:pPr>
                      <a:r>
                        <a:rPr lang="en-US" sz="1800">
                          <a:solidFill>
                            <a:schemeClr val="tx1"/>
                          </a:solidFill>
                        </a:rPr>
                        <a:t>73.178</a:t>
                      </a:r>
                      <a:endParaRPr lang="en-US"/>
                    </a:p>
                  </a:txBody>
                  <a:tcPr/>
                </a:tc>
                <a:extLst>
                  <a:ext uri="{0D108BD9-81ED-4DB2-BD59-A6C34878D82A}">
                    <a16:rowId xmlns:a16="http://schemas.microsoft.com/office/drawing/2014/main" val="409533896"/>
                  </a:ext>
                </a:extLst>
              </a:tr>
              <a:tr h="370840">
                <a:tc>
                  <a:txBody>
                    <a:bodyPr/>
                    <a:lstStyle/>
                    <a:p>
                      <a:r>
                        <a:rPr lang="en-US" sz="1800">
                          <a:solidFill>
                            <a:schemeClr val="tx1"/>
                          </a:solidFill>
                        </a:rPr>
                        <a:t>6</a:t>
                      </a:r>
                    </a:p>
                  </a:txBody>
                  <a:tcPr/>
                </a:tc>
                <a:tc>
                  <a:txBody>
                    <a:bodyPr/>
                    <a:lstStyle/>
                    <a:p>
                      <a:r>
                        <a:rPr lang="en-US" sz="1800">
                          <a:solidFill>
                            <a:schemeClr val="tx1"/>
                          </a:solidFill>
                          <a:ea typeface="+mn-lt"/>
                          <a:cs typeface="+mn-lt"/>
                        </a:rPr>
                        <a:t>0.7183, 0.7721, 0.7397, 0.7225, 0.7172, 0.7351</a:t>
                      </a:r>
                      <a:endParaRPr lang="en-US" sz="1800">
                        <a:solidFill>
                          <a:schemeClr val="tx1"/>
                        </a:solidFill>
                      </a:endParaRPr>
                    </a:p>
                  </a:txBody>
                  <a:tcPr/>
                </a:tc>
                <a:tc>
                  <a:txBody>
                    <a:bodyPr/>
                    <a:lstStyle/>
                    <a:p>
                      <a:r>
                        <a:rPr lang="en-US" sz="1800">
                          <a:solidFill>
                            <a:schemeClr val="tx1"/>
                          </a:solidFill>
                        </a:rPr>
                        <a:t>73.42</a:t>
                      </a:r>
                    </a:p>
                  </a:txBody>
                  <a:tcPr/>
                </a:tc>
                <a:extLst>
                  <a:ext uri="{0D108BD9-81ED-4DB2-BD59-A6C34878D82A}">
                    <a16:rowId xmlns:a16="http://schemas.microsoft.com/office/drawing/2014/main" val="1934819936"/>
                  </a:ext>
                </a:extLst>
              </a:tr>
            </a:tbl>
          </a:graphicData>
        </a:graphic>
      </p:graphicFrame>
      <p:sp>
        <p:nvSpPr>
          <p:cNvPr id="6" name="Rectangle 5">
            <a:extLst>
              <a:ext uri="{FF2B5EF4-FFF2-40B4-BE49-F238E27FC236}">
                <a16:creationId xmlns:a16="http://schemas.microsoft.com/office/drawing/2014/main" id="{DBB33AED-A9EE-410F-8646-3DC2750FDE92}"/>
              </a:ext>
            </a:extLst>
          </p:cNvPr>
          <p:cNvSpPr/>
          <p:nvPr/>
        </p:nvSpPr>
        <p:spPr>
          <a:xfrm>
            <a:off x="694498" y="3571100"/>
            <a:ext cx="11165270" cy="433972"/>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11ADD405-465E-4BC5-8B00-BEFF77F9208E}"/>
              </a:ext>
            </a:extLst>
          </p:cNvPr>
          <p:cNvSpPr>
            <a:spLocks noGrp="1"/>
          </p:cNvSpPr>
          <p:nvPr>
            <p:ph idx="1"/>
          </p:nvPr>
        </p:nvSpPr>
        <p:spPr>
          <a:xfrm>
            <a:off x="1069402" y="1789977"/>
            <a:ext cx="10058400" cy="4545509"/>
          </a:xfrm>
        </p:spPr>
        <p:txBody>
          <a:bodyPr vert="horz" lIns="0" tIns="45720" rIns="0" bIns="45720" rtlCol="0" anchor="t">
            <a:normAutofit fontScale="92500" lnSpcReduction="20000"/>
          </a:bodyPr>
          <a:lstStyle/>
          <a:p>
            <a:r>
              <a:rPr lang="en-US" b="1" u="sng" dirty="0">
                <a:ea typeface="+mn-lt"/>
                <a:cs typeface="+mn-lt"/>
              </a:rPr>
              <a:t>Parameters fixed:</a:t>
            </a:r>
            <a:endParaRPr lang="en-US" b="1" dirty="0">
              <a:ea typeface="+mn-lt"/>
              <a:cs typeface="+mn-lt"/>
            </a:endParaRPr>
          </a:p>
          <a:p>
            <a:pPr>
              <a:buFont typeface="Arial" panose="020F0502020204030204" pitchFamily="34" charset="0"/>
              <a:buChar char="•"/>
            </a:pPr>
            <a:r>
              <a:rPr lang="en-US" dirty="0">
                <a:ea typeface="+mn-lt"/>
                <a:cs typeface="+mn-lt"/>
              </a:rPr>
              <a:t> Number of Classes = 6 (randomly selected for each peer and having uniform distribution)</a:t>
            </a:r>
            <a:endParaRPr lang="en-US" dirty="0">
              <a:cs typeface="Calibri"/>
            </a:endParaRPr>
          </a:p>
          <a:p>
            <a:pPr>
              <a:buFont typeface="Arial" panose="020F0502020204030204" pitchFamily="34" charset="0"/>
              <a:buChar char="•"/>
            </a:pPr>
            <a:r>
              <a:rPr lang="en-US" dirty="0">
                <a:ea typeface="+mn-lt"/>
                <a:cs typeface="+mn-lt"/>
              </a:rPr>
              <a:t> Epochs = 20 over 5 aggregation rounds</a:t>
            </a:r>
          </a:p>
          <a:p>
            <a:pPr>
              <a:buFont typeface="Arial" panose="020F0502020204030204" pitchFamily="34" charset="0"/>
              <a:buChar char="•"/>
            </a:pPr>
            <a:r>
              <a:rPr lang="en-US" dirty="0">
                <a:ea typeface="+mn-lt"/>
                <a:cs typeface="+mn-lt"/>
              </a:rPr>
              <a:t> Train Size = 20000 per peer</a:t>
            </a:r>
            <a:endParaRPr lang="en-US" dirty="0">
              <a:cs typeface="Calibri"/>
            </a:endParaRPr>
          </a:p>
          <a:p>
            <a:pPr>
              <a:buFont typeface="Arial" panose="020F0502020204030204" pitchFamily="34" charset="0"/>
              <a:buChar char="•"/>
            </a:pPr>
            <a:endParaRPr lang="en-US" dirty="0">
              <a:cs typeface="Calibri"/>
            </a:endParaRPr>
          </a:p>
          <a:p>
            <a:pPr>
              <a:buFont typeface="Arial" panose="020F0502020204030204" pitchFamily="34" charset="0"/>
              <a:buChar char="•"/>
            </a:pPr>
            <a:endParaRPr lang="en-US" dirty="0">
              <a:cs typeface="Calibri"/>
            </a:endParaRPr>
          </a:p>
          <a:p>
            <a:pPr>
              <a:buFont typeface="Arial" panose="020F0502020204030204" pitchFamily="34" charset="0"/>
              <a:buChar char="•"/>
            </a:pPr>
            <a:endParaRPr lang="en-US" dirty="0">
              <a:cs typeface="Calibri"/>
            </a:endParaRPr>
          </a:p>
          <a:p>
            <a:pPr>
              <a:buFont typeface="Arial" panose="020F0502020204030204" pitchFamily="34" charset="0"/>
              <a:buChar char="•"/>
            </a:pPr>
            <a:endParaRPr lang="en-US" dirty="0">
              <a:cs typeface="Calibri"/>
            </a:endParaRPr>
          </a:p>
          <a:p>
            <a:pPr>
              <a:buFont typeface="Arial" panose="020F0502020204030204" pitchFamily="34" charset="0"/>
              <a:buChar char="•"/>
            </a:pPr>
            <a:r>
              <a:rPr lang="en-US" dirty="0">
                <a:cs typeface="Calibri"/>
              </a:rPr>
              <a:t> Tests with 6 and 9 nodes were run on 3 different laptops and for 17 nodes was run on AWS.</a:t>
            </a:r>
          </a:p>
          <a:p>
            <a:pPr>
              <a:buFont typeface="Arial" panose="020F0502020204030204" pitchFamily="34" charset="0"/>
              <a:buChar char="•"/>
            </a:pPr>
            <a:r>
              <a:rPr lang="en-US" dirty="0">
                <a:cs typeface="Calibri"/>
              </a:rPr>
              <a:t>AWS instances had 87.34 microsecond network latency, while physical machines had 17 millisecond network latency.</a:t>
            </a:r>
          </a:p>
          <a:p>
            <a:pPr>
              <a:buFont typeface="Arial" panose="020F0502020204030204" pitchFamily="34" charset="0"/>
              <a:buChar char="•"/>
            </a:pPr>
            <a:r>
              <a:rPr lang="en-US" dirty="0">
                <a:cs typeface="Calibri"/>
              </a:rPr>
              <a:t> The time taken for 17 nodes and 9 nodes on separate machines was roughly the same since all local training took place in parallel; T(aggregation) &lt;&lt; T(local training).</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279121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5A05-DC9D-41DF-9AFC-46152BCC84EA}"/>
              </a:ext>
            </a:extLst>
          </p:cNvPr>
          <p:cNvSpPr>
            <a:spLocks noGrp="1"/>
          </p:cNvSpPr>
          <p:nvPr>
            <p:ph type="title"/>
          </p:nvPr>
        </p:nvSpPr>
        <p:spPr/>
        <p:txBody>
          <a:bodyPr/>
          <a:lstStyle/>
          <a:p>
            <a:r>
              <a:rPr lang="en-US">
                <a:ea typeface="+mj-lt"/>
                <a:cs typeface="+mj-lt"/>
              </a:rPr>
              <a:t>Experiment: Scalability </a:t>
            </a:r>
            <a:r>
              <a:rPr lang="en-US"/>
              <a:t>Test</a:t>
            </a:r>
          </a:p>
        </p:txBody>
      </p:sp>
      <p:sp>
        <p:nvSpPr>
          <p:cNvPr id="3" name="Content Placeholder 2">
            <a:extLst>
              <a:ext uri="{FF2B5EF4-FFF2-40B4-BE49-F238E27FC236}">
                <a16:creationId xmlns:a16="http://schemas.microsoft.com/office/drawing/2014/main" id="{22C3FA2B-C248-49D7-99B2-BBBD09197904}"/>
              </a:ext>
            </a:extLst>
          </p:cNvPr>
          <p:cNvSpPr>
            <a:spLocks noGrp="1"/>
          </p:cNvSpPr>
          <p:nvPr>
            <p:ph idx="1"/>
          </p:nvPr>
        </p:nvSpPr>
        <p:spPr/>
        <p:txBody>
          <a:bodyPr vert="horz" lIns="0" tIns="45720" rIns="0" bIns="45720" rtlCol="0" anchor="t">
            <a:normAutofit/>
          </a:bodyPr>
          <a:lstStyle/>
          <a:p>
            <a:r>
              <a:rPr lang="en-US">
                <a:ea typeface="+mn-lt"/>
                <a:cs typeface="+mn-lt"/>
              </a:rPr>
              <a:t>We tested the scalability of our system using </a:t>
            </a:r>
            <a:r>
              <a:rPr lang="en-US" b="1">
                <a:ea typeface="+mn-lt"/>
                <a:cs typeface="+mn-lt"/>
              </a:rPr>
              <a:t>22 unique </a:t>
            </a:r>
            <a:r>
              <a:rPr lang="en-US">
                <a:ea typeface="+mn-lt"/>
                <a:cs typeface="+mn-lt"/>
              </a:rPr>
              <a:t>AWS </a:t>
            </a:r>
            <a:r>
              <a:rPr lang="en-US" b="1">
                <a:ea typeface="+mn-lt"/>
                <a:cs typeface="+mn-lt"/>
              </a:rPr>
              <a:t>instances/machines</a:t>
            </a:r>
            <a:r>
              <a:rPr lang="en-US">
                <a:ea typeface="+mn-lt"/>
                <a:cs typeface="+mn-lt"/>
              </a:rPr>
              <a:t> (2cpu and 4Gb each). We run only one peer application in each system. </a:t>
            </a:r>
            <a:endParaRPr lang="en-US"/>
          </a:p>
        </p:txBody>
      </p:sp>
      <p:pic>
        <p:nvPicPr>
          <p:cNvPr id="5" name="Picture 5" descr="Graphical user interface, application, table, Excel&#10;&#10;Description automatically generated">
            <a:extLst>
              <a:ext uri="{FF2B5EF4-FFF2-40B4-BE49-F238E27FC236}">
                <a16:creationId xmlns:a16="http://schemas.microsoft.com/office/drawing/2014/main" id="{21DF69C3-98FC-4552-8CB2-6909F6CCBFA9}"/>
              </a:ext>
            </a:extLst>
          </p:cNvPr>
          <p:cNvPicPr>
            <a:picLocks noChangeAspect="1"/>
          </p:cNvPicPr>
          <p:nvPr/>
        </p:nvPicPr>
        <p:blipFill>
          <a:blip r:embed="rId2"/>
          <a:stretch>
            <a:fillRect/>
          </a:stretch>
        </p:blipFill>
        <p:spPr>
          <a:xfrm>
            <a:off x="1576872" y="2507091"/>
            <a:ext cx="8806333" cy="3592013"/>
          </a:xfrm>
          <a:prstGeom prst="rect">
            <a:avLst/>
          </a:prstGeom>
        </p:spPr>
      </p:pic>
    </p:spTree>
    <p:extLst>
      <p:ext uri="{BB962C8B-B14F-4D97-AF65-F5344CB8AC3E}">
        <p14:creationId xmlns:p14="http://schemas.microsoft.com/office/powerpoint/2010/main" val="2475480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40">
            <a:extLst>
              <a:ext uri="{FF2B5EF4-FFF2-40B4-BE49-F238E27FC236}">
                <a16:creationId xmlns:a16="http://schemas.microsoft.com/office/drawing/2014/main" id="{6887EC64-DACC-4108-9FAB-6E288FBC2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42">
            <a:extLst>
              <a:ext uri="{FF2B5EF4-FFF2-40B4-BE49-F238E27FC236}">
                <a16:creationId xmlns:a16="http://schemas.microsoft.com/office/drawing/2014/main" id="{8F05C4A0-68A2-4496-87A5-5478E327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44">
            <a:extLst>
              <a:ext uri="{FF2B5EF4-FFF2-40B4-BE49-F238E27FC236}">
                <a16:creationId xmlns:a16="http://schemas.microsoft.com/office/drawing/2014/main" id="{77E041E6-AC36-4409-B797-2FE54253E6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6">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6CEAC9-9318-46F7-B055-7D59DDB55E62}"/>
              </a:ext>
            </a:extLst>
          </p:cNvPr>
          <p:cNvSpPr>
            <a:spLocks noGrp="1"/>
          </p:cNvSpPr>
          <p:nvPr>
            <p:ph type="title"/>
          </p:nvPr>
        </p:nvSpPr>
        <p:spPr>
          <a:xfrm>
            <a:off x="5308851" y="965200"/>
            <a:ext cx="6411704" cy="4927600"/>
          </a:xfrm>
        </p:spPr>
        <p:txBody>
          <a:bodyPr vert="horz" lIns="91440" tIns="45720" rIns="91440" bIns="45720" rtlCol="0" anchor="ctr">
            <a:normAutofit/>
          </a:bodyPr>
          <a:lstStyle/>
          <a:p>
            <a:r>
              <a:rPr lang="en-US" sz="8000">
                <a:solidFill>
                  <a:schemeClr val="tx2"/>
                </a:solidFill>
              </a:rPr>
              <a:t>ARCHITECTURE</a:t>
            </a:r>
          </a:p>
        </p:txBody>
      </p:sp>
      <p:sp>
        <p:nvSpPr>
          <p:cNvPr id="44" name="Rectangle 48">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50">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7938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D008ECC-51D4-4E47-80DF-1D22FBBC5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C5A05-DC9D-41DF-9AFC-46152BCC84EA}"/>
              </a:ext>
            </a:extLst>
          </p:cNvPr>
          <p:cNvSpPr>
            <a:spLocks noGrp="1"/>
          </p:cNvSpPr>
          <p:nvPr>
            <p:ph type="title"/>
          </p:nvPr>
        </p:nvSpPr>
        <p:spPr>
          <a:xfrm>
            <a:off x="7859485" y="634946"/>
            <a:ext cx="3690257" cy="1450757"/>
          </a:xfrm>
        </p:spPr>
        <p:txBody>
          <a:bodyPr>
            <a:normAutofit/>
          </a:bodyPr>
          <a:lstStyle/>
          <a:p>
            <a:r>
              <a:rPr lang="en-US">
                <a:ea typeface="+mj-lt"/>
                <a:cs typeface="+mj-lt"/>
              </a:rPr>
              <a:t>Scalability </a:t>
            </a:r>
            <a:r>
              <a:rPr lang="en-US"/>
              <a:t>Test Analysis</a:t>
            </a:r>
          </a:p>
        </p:txBody>
      </p:sp>
      <p:pic>
        <p:nvPicPr>
          <p:cNvPr id="6" name="Picture 5" descr="A screenshot of a computer&#10;&#10;Description automatically generated with medium confidence">
            <a:extLst>
              <a:ext uri="{FF2B5EF4-FFF2-40B4-BE49-F238E27FC236}">
                <a16:creationId xmlns:a16="http://schemas.microsoft.com/office/drawing/2014/main" id="{83163319-2D34-4E50-8D48-E74704B83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8947"/>
            <a:ext cx="7487874" cy="4218169"/>
          </a:xfrm>
          <a:prstGeom prst="rect">
            <a:avLst/>
          </a:prstGeom>
        </p:spPr>
      </p:pic>
      <p:cxnSp>
        <p:nvCxnSpPr>
          <p:cNvPr id="24" name="Straight Connector 23">
            <a:extLst>
              <a:ext uri="{FF2B5EF4-FFF2-40B4-BE49-F238E27FC236}">
                <a16:creationId xmlns:a16="http://schemas.microsoft.com/office/drawing/2014/main" id="{0EF352D9-7BCC-436E-8520-E9D0BAAA18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C3FA2B-C248-49D7-99B2-BBBD09197904}"/>
              </a:ext>
            </a:extLst>
          </p:cNvPr>
          <p:cNvSpPr>
            <a:spLocks noGrp="1"/>
          </p:cNvSpPr>
          <p:nvPr>
            <p:ph idx="1"/>
          </p:nvPr>
        </p:nvSpPr>
        <p:spPr>
          <a:xfrm>
            <a:off x="7859485" y="2198914"/>
            <a:ext cx="3690257" cy="3670180"/>
          </a:xfrm>
        </p:spPr>
        <p:txBody>
          <a:bodyPr vert="horz" lIns="0" tIns="45720" rIns="0" bIns="45720" rtlCol="0" anchor="t">
            <a:normAutofit/>
          </a:bodyPr>
          <a:lstStyle/>
          <a:p>
            <a:pPr>
              <a:buFont typeface="Arial" panose="020B0604020202020204" pitchFamily="34" charset="0"/>
              <a:buChar char="•"/>
            </a:pPr>
            <a:r>
              <a:rPr lang="en-US">
                <a:ea typeface="+mn-lt"/>
                <a:cs typeface="+mn-lt"/>
              </a:rPr>
              <a:t> As shown in the demo video before, we were able to recognize the 22 nodes and propagate the tree topology across peers. </a:t>
            </a:r>
          </a:p>
          <a:p>
            <a:pPr>
              <a:buFont typeface="Arial" panose="020B0604020202020204" pitchFamily="34" charset="0"/>
              <a:buChar char="•"/>
            </a:pPr>
            <a:r>
              <a:rPr lang="en-US">
                <a:ea typeface="+mn-lt"/>
                <a:cs typeface="+mn-lt"/>
              </a:rPr>
              <a:t> We further ran training on 17 nodes, and the system was able to scale up, with the state machine executing as expected.</a:t>
            </a:r>
          </a:p>
        </p:txBody>
      </p:sp>
      <p:sp>
        <p:nvSpPr>
          <p:cNvPr id="26" name="Rectangle 25">
            <a:extLst>
              <a:ext uri="{FF2B5EF4-FFF2-40B4-BE49-F238E27FC236}">
                <a16:creationId xmlns:a16="http://schemas.microsoft.com/office/drawing/2014/main" id="{3EEBA64A-08C9-4EE7-A7DD-C4309E575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DA644F7-E61C-4BDD-9510-112510F64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0761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88BF-670D-46D4-A9D1-F94A54A63788}"/>
              </a:ext>
            </a:extLst>
          </p:cNvPr>
          <p:cNvSpPr>
            <a:spLocks noGrp="1"/>
          </p:cNvSpPr>
          <p:nvPr>
            <p:ph type="title"/>
          </p:nvPr>
        </p:nvSpPr>
        <p:spPr>
          <a:xfrm>
            <a:off x="1097280" y="286603"/>
            <a:ext cx="10402229" cy="1432172"/>
          </a:xfrm>
        </p:spPr>
        <p:txBody>
          <a:bodyPr/>
          <a:lstStyle/>
          <a:p>
            <a:r>
              <a:rPr lang="en-US">
                <a:cs typeface="Calibri Light"/>
              </a:rPr>
              <a:t>Experiment : 9 peers on 3 different laptops</a:t>
            </a:r>
            <a:endParaRPr lang="en-US"/>
          </a:p>
        </p:txBody>
      </p:sp>
      <p:pic>
        <p:nvPicPr>
          <p:cNvPr id="6" name="Picture 6">
            <a:extLst>
              <a:ext uri="{FF2B5EF4-FFF2-40B4-BE49-F238E27FC236}">
                <a16:creationId xmlns:a16="http://schemas.microsoft.com/office/drawing/2014/main" id="{612ADCFC-D7E5-4844-B087-4C85F082DF13}"/>
              </a:ext>
            </a:extLst>
          </p:cNvPr>
          <p:cNvPicPr>
            <a:picLocks noGrp="1" noChangeAspect="1"/>
          </p:cNvPicPr>
          <p:nvPr>
            <p:ph idx="1"/>
          </p:nvPr>
        </p:nvPicPr>
        <p:blipFill>
          <a:blip r:embed="rId2"/>
          <a:stretch>
            <a:fillRect/>
          </a:stretch>
        </p:blipFill>
        <p:spPr>
          <a:xfrm>
            <a:off x="1097280" y="1864449"/>
            <a:ext cx="6977673" cy="641105"/>
          </a:xfrm>
        </p:spPr>
      </p:pic>
      <p:sp>
        <p:nvSpPr>
          <p:cNvPr id="9" name="TextBox 8">
            <a:extLst>
              <a:ext uri="{FF2B5EF4-FFF2-40B4-BE49-F238E27FC236}">
                <a16:creationId xmlns:a16="http://schemas.microsoft.com/office/drawing/2014/main" id="{FB23DCFF-6061-4565-A578-05AB096AE006}"/>
              </a:ext>
            </a:extLst>
          </p:cNvPr>
          <p:cNvSpPr txBox="1"/>
          <p:nvPr/>
        </p:nvSpPr>
        <p:spPr>
          <a:xfrm>
            <a:off x="1018322" y="2736328"/>
            <a:ext cx="8617384"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b="1"/>
              <a:t>Average Latency of Packets on the Wi-Fi Network:</a:t>
            </a:r>
            <a:r>
              <a:rPr lang="en-US" sz="1600"/>
              <a:t> </a:t>
            </a:r>
          </a:p>
          <a:p>
            <a:pPr marL="742950" lvl="1" indent="-285750">
              <a:buFont typeface="Arial" panose="020B0604020202020204" pitchFamily="34" charset="0"/>
              <a:buChar char="•"/>
            </a:pPr>
            <a:r>
              <a:rPr lang="en-US" sz="1600"/>
              <a:t>~70 </a:t>
            </a:r>
            <a:r>
              <a:rPr lang="en-US" sz="1600" err="1"/>
              <a:t>ms.</a:t>
            </a:r>
            <a:r>
              <a:rPr lang="en-US" sz="1600"/>
              <a:t> </a:t>
            </a:r>
            <a:endParaRPr lang="en-US" sz="1600">
              <a:cs typeface="Calibri"/>
            </a:endParaRPr>
          </a:p>
          <a:p>
            <a:pPr marL="742950" lvl="1" indent="-285750">
              <a:buFont typeface="Arial" panose="020B0604020202020204" pitchFamily="34" charset="0"/>
              <a:buChar char="•"/>
            </a:pPr>
            <a:r>
              <a:rPr lang="en-US" sz="1600">
                <a:cs typeface="Calibri"/>
              </a:rPr>
              <a:t>Network latency across all experiments was very small in comparison to the training time</a:t>
            </a:r>
          </a:p>
          <a:p>
            <a:pPr marL="285750" indent="-285750">
              <a:buFont typeface="Arial" panose="020B0604020202020204" pitchFamily="34" charset="0"/>
              <a:buChar char="•"/>
            </a:pPr>
            <a:endParaRPr lang="en-US" sz="1600">
              <a:cs typeface="Calibri"/>
            </a:endParaRPr>
          </a:p>
          <a:p>
            <a:pPr marL="285750" indent="-285750">
              <a:buFont typeface="Arial" panose="020B0604020202020204" pitchFamily="34" charset="0"/>
              <a:buChar char="•"/>
            </a:pPr>
            <a:r>
              <a:rPr lang="en-US" sz="1600" b="1">
                <a:cs typeface="Calibri"/>
              </a:rPr>
              <a:t>No. Of Classes in each Peer:</a:t>
            </a:r>
            <a:r>
              <a:rPr lang="en-US" sz="1600">
                <a:cs typeface="Calibri"/>
              </a:rPr>
              <a:t> 6</a:t>
            </a:r>
            <a:endParaRPr lang="en-US" sz="1600"/>
          </a:p>
          <a:p>
            <a:pPr marL="285750" indent="-285750">
              <a:buFont typeface="Arial" panose="020B0604020202020204" pitchFamily="34" charset="0"/>
              <a:buChar char="•"/>
            </a:pPr>
            <a:endParaRPr lang="en-US" sz="1600">
              <a:cs typeface="Calibri" panose="020F0502020204030204"/>
            </a:endParaRPr>
          </a:p>
          <a:p>
            <a:pPr marL="285750" indent="-285750">
              <a:buFont typeface="Arial" panose="020B0604020202020204" pitchFamily="34" charset="0"/>
              <a:buChar char="•"/>
            </a:pPr>
            <a:r>
              <a:rPr lang="en-US" sz="1600" b="1">
                <a:cs typeface="Calibri" panose="020F0502020204030204"/>
              </a:rPr>
              <a:t>Training Data Size in each Peer:</a:t>
            </a:r>
            <a:r>
              <a:rPr lang="en-US" sz="1600">
                <a:cs typeface="Calibri" panose="020F0502020204030204"/>
              </a:rPr>
              <a:t> 20000</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b="1">
                <a:cs typeface="Calibri"/>
              </a:rPr>
              <a:t>No. Of Epochs:</a:t>
            </a:r>
            <a:r>
              <a:rPr lang="en-US" sz="1600">
                <a:cs typeface="Calibri"/>
              </a:rPr>
              <a:t> 20 per node over 5 Aggregation rounds</a:t>
            </a:r>
            <a:endParaRPr lang="en-US" sz="1600"/>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b="1"/>
              <a:t>Validation Accuracy:</a:t>
            </a:r>
            <a:r>
              <a:rPr lang="en-US" sz="1600"/>
              <a:t>  73.18%</a:t>
            </a:r>
            <a:endParaRPr lang="en-US" sz="1600">
              <a:cs typeface="Calibri" panose="020F0502020204030204"/>
            </a:endParaRPr>
          </a:p>
        </p:txBody>
      </p:sp>
    </p:spTree>
    <p:extLst>
      <p:ext uri="{BB962C8B-B14F-4D97-AF65-F5344CB8AC3E}">
        <p14:creationId xmlns:p14="http://schemas.microsoft.com/office/powerpoint/2010/main" val="1761292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B631-9E65-46A8-870F-409C79B6D60E}"/>
              </a:ext>
            </a:extLst>
          </p:cNvPr>
          <p:cNvSpPr>
            <a:spLocks noGrp="1"/>
          </p:cNvSpPr>
          <p:nvPr>
            <p:ph type="title"/>
          </p:nvPr>
        </p:nvSpPr>
        <p:spPr/>
        <p:txBody>
          <a:bodyPr/>
          <a:lstStyle/>
          <a:p>
            <a:r>
              <a:rPr lang="en-US"/>
              <a:t>Assumptions</a:t>
            </a:r>
          </a:p>
        </p:txBody>
      </p:sp>
      <p:sp>
        <p:nvSpPr>
          <p:cNvPr id="3" name="Content Placeholder 2">
            <a:extLst>
              <a:ext uri="{FF2B5EF4-FFF2-40B4-BE49-F238E27FC236}">
                <a16:creationId xmlns:a16="http://schemas.microsoft.com/office/drawing/2014/main" id="{AF5C7CA0-617A-4038-94E3-F6D50F99132C}"/>
              </a:ext>
            </a:extLst>
          </p:cNvPr>
          <p:cNvSpPr>
            <a:spLocks noGrp="1"/>
          </p:cNvSpPr>
          <p:nvPr>
            <p:ph idx="1"/>
          </p:nvPr>
        </p:nvSpPr>
        <p:spPr/>
        <p:txBody>
          <a:bodyPr>
            <a:normAutofit/>
          </a:bodyPr>
          <a:lstStyle/>
          <a:p>
            <a:pPr>
              <a:buFont typeface="Arial" panose="020B0604020202020204" pitchFamily="34" charset="0"/>
              <a:buChar char="•"/>
            </a:pPr>
            <a:r>
              <a:rPr lang="en-US"/>
              <a:t> For all our experiments, we set a </a:t>
            </a:r>
            <a:r>
              <a:rPr lang="en-US" b="1"/>
              <a:t>common number of classes </a:t>
            </a:r>
            <a:r>
              <a:rPr lang="en-US"/>
              <a:t>across all nodes and maintain uniform distribution. Example: Every node will work on exactly N classes (albeit randomly chosen) at a time.</a:t>
            </a:r>
          </a:p>
          <a:p>
            <a:pPr>
              <a:buFont typeface="Arial" panose="020B0604020202020204" pitchFamily="34" charset="0"/>
              <a:buChar char="•"/>
            </a:pPr>
            <a:r>
              <a:rPr lang="en-US"/>
              <a:t> We fix the size of dataset and </a:t>
            </a:r>
            <a:r>
              <a:rPr lang="en-US" b="1"/>
              <a:t>partition dataset equally </a:t>
            </a:r>
            <a:r>
              <a:rPr lang="en-US"/>
              <a:t>depending on the number of classes. For example: A dataset of size 10000 with N = 5 will split use 2000 instances of 5 classes chosen at random.</a:t>
            </a:r>
          </a:p>
          <a:p>
            <a:pPr>
              <a:buFont typeface="Arial" panose="020B0604020202020204" pitchFamily="34" charset="0"/>
              <a:buChar char="•"/>
            </a:pPr>
            <a:r>
              <a:rPr lang="en-US"/>
              <a:t> We expect </a:t>
            </a:r>
            <a:r>
              <a:rPr lang="en-US" b="1"/>
              <a:t>no loss of messages</a:t>
            </a:r>
            <a:r>
              <a:rPr lang="en-US"/>
              <a:t> currently for our state machine to progress.</a:t>
            </a:r>
          </a:p>
          <a:p>
            <a:pPr>
              <a:buFont typeface="Arial" panose="020B0604020202020204" pitchFamily="34" charset="0"/>
              <a:buChar char="•"/>
            </a:pPr>
            <a:r>
              <a:rPr lang="en-US"/>
              <a:t> We’re not aiming for the highest accuracy possible per node since we’re limiting our experiments by the </a:t>
            </a:r>
            <a:r>
              <a:rPr lang="en-US" b="1"/>
              <a:t>number of epochs</a:t>
            </a:r>
            <a:r>
              <a:rPr lang="en-US"/>
              <a:t>.</a:t>
            </a:r>
          </a:p>
          <a:p>
            <a:pPr>
              <a:buFont typeface="Arial" panose="020B0604020202020204" pitchFamily="34" charset="0"/>
              <a:buChar char="•"/>
            </a:pPr>
            <a:r>
              <a:rPr lang="en-US"/>
              <a:t> We start from a completely untrained model, as opposed to pre-trained models.</a:t>
            </a:r>
          </a:p>
        </p:txBody>
      </p:sp>
    </p:spTree>
    <p:extLst>
      <p:ext uri="{BB962C8B-B14F-4D97-AF65-F5344CB8AC3E}">
        <p14:creationId xmlns:p14="http://schemas.microsoft.com/office/powerpoint/2010/main" val="32566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CD553-569B-4AFC-9A3C-7091F64C23AC}"/>
              </a:ext>
            </a:extLst>
          </p:cNvPr>
          <p:cNvSpPr>
            <a:spLocks noGrp="1"/>
          </p:cNvSpPr>
          <p:nvPr>
            <p:ph type="title"/>
          </p:nvPr>
        </p:nvSpPr>
        <p:spPr/>
        <p:txBody>
          <a:bodyPr/>
          <a:lstStyle/>
          <a:p>
            <a:r>
              <a:rPr lang="en-US"/>
              <a:t>Comparison Metrics and Parameters</a:t>
            </a:r>
          </a:p>
        </p:txBody>
      </p:sp>
      <p:sp>
        <p:nvSpPr>
          <p:cNvPr id="3" name="Content Placeholder 2">
            <a:extLst>
              <a:ext uri="{FF2B5EF4-FFF2-40B4-BE49-F238E27FC236}">
                <a16:creationId xmlns:a16="http://schemas.microsoft.com/office/drawing/2014/main" id="{6C35AF1E-6384-48C5-99FB-2B81EA25420F}"/>
              </a:ext>
            </a:extLst>
          </p:cNvPr>
          <p:cNvSpPr>
            <a:spLocks noGrp="1"/>
          </p:cNvSpPr>
          <p:nvPr>
            <p:ph idx="1"/>
          </p:nvPr>
        </p:nvSpPr>
        <p:spPr/>
        <p:txBody>
          <a:bodyPr>
            <a:normAutofit/>
          </a:bodyPr>
          <a:lstStyle/>
          <a:p>
            <a:pPr>
              <a:buFont typeface="Arial" panose="020B0604020202020204" pitchFamily="34" charset="0"/>
              <a:buChar char="•"/>
            </a:pPr>
            <a:r>
              <a:rPr lang="en-US"/>
              <a:t> Since we’re running in virtualized environments, using raw time as a metric is not accurate. Our measure of time is </a:t>
            </a:r>
            <a:r>
              <a:rPr lang="en-US" b="1"/>
              <a:t>total epochs of training. </a:t>
            </a:r>
            <a:r>
              <a:rPr lang="en-US"/>
              <a:t>We compare results across configurations after running a set number of epochs.</a:t>
            </a:r>
            <a:endParaRPr lang="en-US" b="1"/>
          </a:p>
          <a:p>
            <a:pPr>
              <a:buFont typeface="Arial" panose="020B0604020202020204" pitchFamily="34" charset="0"/>
              <a:buChar char="•"/>
            </a:pPr>
            <a:r>
              <a:rPr lang="en-US"/>
              <a:t>Since we have multiple nodes, we’d want to consider mean validation accuracy and deviation across readings.</a:t>
            </a:r>
          </a:p>
          <a:p>
            <a:pPr marL="0" indent="0">
              <a:buNone/>
            </a:pPr>
            <a:r>
              <a:rPr lang="en-US" b="1"/>
              <a:t>Configuration hyperparameters across tests:</a:t>
            </a:r>
          </a:p>
          <a:p>
            <a:pPr>
              <a:buFont typeface="Arial" panose="020B0604020202020204" pitchFamily="34" charset="0"/>
              <a:buChar char="•"/>
            </a:pPr>
            <a:r>
              <a:rPr lang="en-US"/>
              <a:t> </a:t>
            </a:r>
            <a:r>
              <a:rPr lang="en-US" i="1" u="sng"/>
              <a:t>Dataset size:</a:t>
            </a:r>
            <a:r>
              <a:rPr lang="en-US"/>
              <a:t> To measure performance against amount of data present with clients.</a:t>
            </a:r>
          </a:p>
          <a:p>
            <a:pPr>
              <a:buFont typeface="Arial" panose="020B0604020202020204" pitchFamily="34" charset="0"/>
              <a:buChar char="•"/>
            </a:pPr>
            <a:r>
              <a:rPr lang="en-US"/>
              <a:t> </a:t>
            </a:r>
            <a:r>
              <a:rPr lang="en-US" i="1" u="sng"/>
              <a:t>Number of peers:</a:t>
            </a:r>
            <a:r>
              <a:rPr lang="en-US"/>
              <a:t> To assess performance against amount of knowledge available in vicinity.</a:t>
            </a:r>
          </a:p>
          <a:p>
            <a:pPr>
              <a:buFont typeface="Arial" panose="020B0604020202020204" pitchFamily="34" charset="0"/>
              <a:buChar char="•"/>
            </a:pPr>
            <a:r>
              <a:rPr lang="en-US"/>
              <a:t> </a:t>
            </a:r>
            <a:r>
              <a:rPr lang="en-US" i="1" u="sng"/>
              <a:t>Classes per peer: </a:t>
            </a:r>
            <a:r>
              <a:rPr lang="en-US"/>
              <a:t>To assess performance against knowledge of a wider availability of classes.</a:t>
            </a:r>
          </a:p>
          <a:p>
            <a:pPr>
              <a:buFont typeface="Arial" panose="020B0604020202020204" pitchFamily="34" charset="0"/>
              <a:buChar char="•"/>
            </a:pPr>
            <a:endParaRPr lang="en-US"/>
          </a:p>
        </p:txBody>
      </p:sp>
    </p:spTree>
    <p:extLst>
      <p:ext uri="{BB962C8B-B14F-4D97-AF65-F5344CB8AC3E}">
        <p14:creationId xmlns:p14="http://schemas.microsoft.com/office/powerpoint/2010/main" val="163338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9BEC-EB29-4B62-82B0-F5C63AE10B32}"/>
              </a:ext>
            </a:extLst>
          </p:cNvPr>
          <p:cNvSpPr>
            <a:spLocks noGrp="1"/>
          </p:cNvSpPr>
          <p:nvPr>
            <p:ph type="title"/>
          </p:nvPr>
        </p:nvSpPr>
        <p:spPr/>
        <p:txBody>
          <a:bodyPr/>
          <a:lstStyle/>
          <a:p>
            <a:r>
              <a:rPr lang="en-US"/>
              <a:t>Effect of class distribution across peers</a:t>
            </a:r>
          </a:p>
        </p:txBody>
      </p:sp>
      <p:sp>
        <p:nvSpPr>
          <p:cNvPr id="3" name="Content Placeholder 2">
            <a:extLst>
              <a:ext uri="{FF2B5EF4-FFF2-40B4-BE49-F238E27FC236}">
                <a16:creationId xmlns:a16="http://schemas.microsoft.com/office/drawing/2014/main" id="{2416C38A-4F0F-43FC-A71A-04A879A6823E}"/>
              </a:ext>
            </a:extLst>
          </p:cNvPr>
          <p:cNvSpPr>
            <a:spLocks noGrp="1"/>
          </p:cNvSpPr>
          <p:nvPr>
            <p:ph idx="1"/>
          </p:nvPr>
        </p:nvSpPr>
        <p:spPr/>
        <p:txBody>
          <a:bodyPr vert="horz" lIns="0" tIns="45720" rIns="0" bIns="45720" rtlCol="0" anchor="t">
            <a:normAutofit/>
          </a:bodyPr>
          <a:lstStyle/>
          <a:p>
            <a:pPr marL="0" indent="0">
              <a:buNone/>
            </a:pPr>
            <a:r>
              <a:rPr lang="en-US" b="1" u="sng">
                <a:ea typeface="+mn-lt"/>
                <a:cs typeface="+mn-lt"/>
              </a:rPr>
              <a:t>Parameters fixed:</a:t>
            </a:r>
            <a:r>
              <a:rPr lang="en-US" b="1">
                <a:ea typeface="+mn-lt"/>
                <a:cs typeface="+mn-lt"/>
              </a:rPr>
              <a:t> (Below table mentions the top 6 nodes accuracy from all nodes)</a:t>
            </a:r>
            <a:endParaRPr lang="en-US">
              <a:cs typeface="Calibri"/>
            </a:endParaRPr>
          </a:p>
          <a:p>
            <a:pPr>
              <a:buFont typeface="Arial" panose="020B0604020202020204" pitchFamily="34" charset="0"/>
              <a:buChar char="•"/>
            </a:pPr>
            <a:r>
              <a:rPr lang="en-US" b="1">
                <a:ea typeface="+mn-lt"/>
                <a:cs typeface="+mn-lt"/>
              </a:rPr>
              <a:t> </a:t>
            </a:r>
            <a:r>
              <a:rPr lang="en-US">
                <a:ea typeface="+mn-lt"/>
                <a:cs typeface="+mn-lt"/>
              </a:rPr>
              <a:t>Num Peers = 17</a:t>
            </a:r>
          </a:p>
          <a:p>
            <a:pPr>
              <a:buFont typeface="Arial" panose="020B0604020202020204" pitchFamily="34" charset="0"/>
              <a:buChar char="•"/>
            </a:pPr>
            <a:r>
              <a:rPr lang="en-US">
                <a:ea typeface="+mn-lt"/>
                <a:cs typeface="+mn-lt"/>
              </a:rPr>
              <a:t> Epochs = 20 over 5 aggregations</a:t>
            </a:r>
          </a:p>
          <a:p>
            <a:pPr>
              <a:buFont typeface="Arial" panose="020B0604020202020204" pitchFamily="34" charset="0"/>
              <a:buChar char="•"/>
            </a:pPr>
            <a:r>
              <a:rPr lang="en-US">
                <a:ea typeface="+mn-lt"/>
                <a:cs typeface="+mn-lt"/>
              </a:rPr>
              <a:t> Training Data Size = 20000 per peer</a:t>
            </a:r>
          </a:p>
          <a:p>
            <a:pPr marL="0" indent="0">
              <a:buNone/>
            </a:pPr>
            <a:endParaRPr lang="en-US">
              <a:ea typeface="+mn-lt"/>
              <a:cs typeface="+mn-lt"/>
            </a:endParaRPr>
          </a:p>
        </p:txBody>
      </p:sp>
      <p:graphicFrame>
        <p:nvGraphicFramePr>
          <p:cNvPr id="4" name="Table 4">
            <a:extLst>
              <a:ext uri="{FF2B5EF4-FFF2-40B4-BE49-F238E27FC236}">
                <a16:creationId xmlns:a16="http://schemas.microsoft.com/office/drawing/2014/main" id="{59656D9E-CF0F-4227-B905-30EB38BA4B28}"/>
              </a:ext>
            </a:extLst>
          </p:cNvPr>
          <p:cNvGraphicFramePr>
            <a:graphicFrameLocks noGrp="1"/>
          </p:cNvGraphicFramePr>
          <p:nvPr>
            <p:extLst>
              <p:ext uri="{D42A27DB-BD31-4B8C-83A1-F6EECF244321}">
                <p14:modId xmlns:p14="http://schemas.microsoft.com/office/powerpoint/2010/main" val="2350483820"/>
              </p:ext>
            </p:extLst>
          </p:nvPr>
        </p:nvGraphicFramePr>
        <p:xfrm>
          <a:off x="1036320" y="3857414"/>
          <a:ext cx="10149840" cy="2118360"/>
        </p:xfrm>
        <a:graphic>
          <a:graphicData uri="http://schemas.openxmlformats.org/drawingml/2006/table">
            <a:tbl>
              <a:tblPr firstRow="1" bandRow="1">
                <a:tableStyleId>{5C22544A-7EE6-4342-B048-85BDC9FD1C3A}</a:tableStyleId>
              </a:tblPr>
              <a:tblGrid>
                <a:gridCol w="1268730">
                  <a:extLst>
                    <a:ext uri="{9D8B030D-6E8A-4147-A177-3AD203B41FA5}">
                      <a16:colId xmlns:a16="http://schemas.microsoft.com/office/drawing/2014/main" val="2910082463"/>
                    </a:ext>
                  </a:extLst>
                </a:gridCol>
                <a:gridCol w="1268730">
                  <a:extLst>
                    <a:ext uri="{9D8B030D-6E8A-4147-A177-3AD203B41FA5}">
                      <a16:colId xmlns:a16="http://schemas.microsoft.com/office/drawing/2014/main" val="4090203768"/>
                    </a:ext>
                  </a:extLst>
                </a:gridCol>
                <a:gridCol w="1268730">
                  <a:extLst>
                    <a:ext uri="{9D8B030D-6E8A-4147-A177-3AD203B41FA5}">
                      <a16:colId xmlns:a16="http://schemas.microsoft.com/office/drawing/2014/main" val="792698694"/>
                    </a:ext>
                  </a:extLst>
                </a:gridCol>
                <a:gridCol w="1268730">
                  <a:extLst>
                    <a:ext uri="{9D8B030D-6E8A-4147-A177-3AD203B41FA5}">
                      <a16:colId xmlns:a16="http://schemas.microsoft.com/office/drawing/2014/main" val="3597488523"/>
                    </a:ext>
                  </a:extLst>
                </a:gridCol>
                <a:gridCol w="1268730">
                  <a:extLst>
                    <a:ext uri="{9D8B030D-6E8A-4147-A177-3AD203B41FA5}">
                      <a16:colId xmlns:a16="http://schemas.microsoft.com/office/drawing/2014/main" val="1330433873"/>
                    </a:ext>
                  </a:extLst>
                </a:gridCol>
                <a:gridCol w="1268730">
                  <a:extLst>
                    <a:ext uri="{9D8B030D-6E8A-4147-A177-3AD203B41FA5}">
                      <a16:colId xmlns:a16="http://schemas.microsoft.com/office/drawing/2014/main" val="3753491484"/>
                    </a:ext>
                  </a:extLst>
                </a:gridCol>
                <a:gridCol w="1268730">
                  <a:extLst>
                    <a:ext uri="{9D8B030D-6E8A-4147-A177-3AD203B41FA5}">
                      <a16:colId xmlns:a16="http://schemas.microsoft.com/office/drawing/2014/main" val="3738697443"/>
                    </a:ext>
                  </a:extLst>
                </a:gridCol>
                <a:gridCol w="1268730">
                  <a:extLst>
                    <a:ext uri="{9D8B030D-6E8A-4147-A177-3AD203B41FA5}">
                      <a16:colId xmlns:a16="http://schemas.microsoft.com/office/drawing/2014/main" val="4160832718"/>
                    </a:ext>
                  </a:extLst>
                </a:gridCol>
              </a:tblGrid>
              <a:tr h="370840">
                <a:tc>
                  <a:txBody>
                    <a:bodyPr/>
                    <a:lstStyle/>
                    <a:p>
                      <a:r>
                        <a:rPr lang="en-US"/>
                        <a:t># Classes</a:t>
                      </a:r>
                    </a:p>
                  </a:txBody>
                  <a:tcPr/>
                </a:tc>
                <a:tc>
                  <a:txBody>
                    <a:bodyPr/>
                    <a:lstStyle/>
                    <a:p>
                      <a:r>
                        <a:rPr lang="en-US"/>
                        <a:t>Node 1 acc.</a:t>
                      </a:r>
                    </a:p>
                  </a:txBody>
                  <a:tcPr/>
                </a:tc>
                <a:tc>
                  <a:txBody>
                    <a:bodyPr/>
                    <a:lstStyle/>
                    <a:p>
                      <a:r>
                        <a:rPr lang="en-US"/>
                        <a:t>Node 2 acc.</a:t>
                      </a:r>
                    </a:p>
                  </a:txBody>
                  <a:tcPr/>
                </a:tc>
                <a:tc>
                  <a:txBody>
                    <a:bodyPr/>
                    <a:lstStyle/>
                    <a:p>
                      <a:r>
                        <a:rPr lang="en-US"/>
                        <a:t>Node 3 acc.</a:t>
                      </a:r>
                    </a:p>
                  </a:txBody>
                  <a:tcPr/>
                </a:tc>
                <a:tc>
                  <a:txBody>
                    <a:bodyPr/>
                    <a:lstStyle/>
                    <a:p>
                      <a:r>
                        <a:rPr lang="en-US"/>
                        <a:t>Node 4 acc.</a:t>
                      </a:r>
                    </a:p>
                  </a:txBody>
                  <a:tcPr/>
                </a:tc>
                <a:tc>
                  <a:txBody>
                    <a:bodyPr/>
                    <a:lstStyle/>
                    <a:p>
                      <a:r>
                        <a:rPr lang="en-US"/>
                        <a:t>Node 5 acc.</a:t>
                      </a:r>
                    </a:p>
                  </a:txBody>
                  <a:tcPr/>
                </a:tc>
                <a:tc>
                  <a:txBody>
                    <a:bodyPr/>
                    <a:lstStyle/>
                    <a:p>
                      <a:r>
                        <a:rPr lang="en-US"/>
                        <a:t>Node 6 acc.</a:t>
                      </a:r>
                    </a:p>
                  </a:txBody>
                  <a:tcPr/>
                </a:tc>
                <a:tc>
                  <a:txBody>
                    <a:bodyPr/>
                    <a:lstStyle/>
                    <a:p>
                      <a:r>
                        <a:rPr lang="en-US"/>
                        <a:t>Average acc.</a:t>
                      </a:r>
                    </a:p>
                  </a:txBody>
                  <a:tcPr/>
                </a:tc>
                <a:extLst>
                  <a:ext uri="{0D108BD9-81ED-4DB2-BD59-A6C34878D82A}">
                    <a16:rowId xmlns:a16="http://schemas.microsoft.com/office/drawing/2014/main" val="2372710137"/>
                  </a:ext>
                </a:extLst>
              </a:tr>
              <a:tr h="370840">
                <a:tc>
                  <a:txBody>
                    <a:bodyPr/>
                    <a:lstStyle/>
                    <a:p>
                      <a:r>
                        <a:rPr lang="en-US"/>
                        <a:t>4</a:t>
                      </a:r>
                    </a:p>
                  </a:txBody>
                  <a:tcPr/>
                </a:tc>
                <a:tc>
                  <a:txBody>
                    <a:bodyPr/>
                    <a:lstStyle/>
                    <a:p>
                      <a:r>
                        <a:rPr lang="en-US"/>
                        <a:t>60.72</a:t>
                      </a:r>
                    </a:p>
                  </a:txBody>
                  <a:tcPr/>
                </a:tc>
                <a:tc>
                  <a:txBody>
                    <a:bodyPr/>
                    <a:lstStyle/>
                    <a:p>
                      <a:r>
                        <a:rPr lang="en-US"/>
                        <a:t>59.08</a:t>
                      </a:r>
                    </a:p>
                  </a:txBody>
                  <a:tcPr/>
                </a:tc>
                <a:tc>
                  <a:txBody>
                    <a:bodyPr/>
                    <a:lstStyle/>
                    <a:p>
                      <a:r>
                        <a:rPr lang="en-US"/>
                        <a:t>59.02</a:t>
                      </a:r>
                    </a:p>
                  </a:txBody>
                  <a:tcPr/>
                </a:tc>
                <a:tc>
                  <a:txBody>
                    <a:bodyPr/>
                    <a:lstStyle/>
                    <a:p>
                      <a:r>
                        <a:rPr lang="en-US"/>
                        <a:t>58.64</a:t>
                      </a:r>
                    </a:p>
                  </a:txBody>
                  <a:tcPr/>
                </a:tc>
                <a:tc>
                  <a:txBody>
                    <a:bodyPr/>
                    <a:lstStyle/>
                    <a:p>
                      <a:r>
                        <a:rPr lang="en-US"/>
                        <a:t>58.48</a:t>
                      </a:r>
                    </a:p>
                  </a:txBody>
                  <a:tcPr/>
                </a:tc>
                <a:tc>
                  <a:txBody>
                    <a:bodyPr/>
                    <a:lstStyle/>
                    <a:p>
                      <a:r>
                        <a:rPr lang="en-US"/>
                        <a:t>57.92</a:t>
                      </a:r>
                    </a:p>
                  </a:txBody>
                  <a:tcPr/>
                </a:tc>
                <a:tc>
                  <a:txBody>
                    <a:bodyPr/>
                    <a:lstStyle/>
                    <a:p>
                      <a:r>
                        <a:rPr lang="en-US"/>
                        <a:t>58.98</a:t>
                      </a:r>
                    </a:p>
                  </a:txBody>
                  <a:tcPr/>
                </a:tc>
                <a:extLst>
                  <a:ext uri="{0D108BD9-81ED-4DB2-BD59-A6C34878D82A}">
                    <a16:rowId xmlns:a16="http://schemas.microsoft.com/office/drawing/2014/main" val="1042362851"/>
                  </a:ext>
                </a:extLst>
              </a:tr>
              <a:tr h="370840">
                <a:tc>
                  <a:txBody>
                    <a:bodyPr/>
                    <a:lstStyle/>
                    <a:p>
                      <a:r>
                        <a:rPr lang="en-US"/>
                        <a:t>6</a:t>
                      </a:r>
                    </a:p>
                  </a:txBody>
                  <a:tcPr/>
                </a:tc>
                <a:tc>
                  <a:txBody>
                    <a:bodyPr/>
                    <a:lstStyle/>
                    <a:p>
                      <a:pPr lvl="0">
                        <a:buNone/>
                      </a:pPr>
                      <a:r>
                        <a:rPr lang="en-US" sz="1800" b="0" i="0" u="none" strike="noStrike" noProof="0">
                          <a:solidFill>
                            <a:schemeClr val="tx1"/>
                          </a:solidFill>
                          <a:latin typeface="Calibri"/>
                        </a:rPr>
                        <a:t>74.13</a:t>
                      </a:r>
                      <a:endParaRPr lang="en-US"/>
                    </a:p>
                  </a:txBody>
                  <a:tcPr/>
                </a:tc>
                <a:tc>
                  <a:txBody>
                    <a:bodyPr/>
                    <a:lstStyle/>
                    <a:p>
                      <a:pPr lvl="0">
                        <a:buNone/>
                      </a:pPr>
                      <a:r>
                        <a:rPr lang="en-US" sz="1800" b="0" i="0" u="none" strike="noStrike" noProof="0">
                          <a:solidFill>
                            <a:schemeClr val="tx1"/>
                          </a:solidFill>
                        </a:rPr>
                        <a:t>73.37</a:t>
                      </a:r>
                      <a:endParaRPr lang="en-US"/>
                    </a:p>
                  </a:txBody>
                  <a:tcPr/>
                </a:tc>
                <a:tc>
                  <a:txBody>
                    <a:bodyPr/>
                    <a:lstStyle/>
                    <a:p>
                      <a:pPr lvl="0">
                        <a:buNone/>
                      </a:pPr>
                      <a:r>
                        <a:rPr lang="en-US" sz="1800" b="0" i="0" u="none" strike="noStrike" noProof="0">
                          <a:solidFill>
                            <a:schemeClr val="tx1"/>
                          </a:solidFill>
                          <a:latin typeface="Calibri"/>
                        </a:rPr>
                        <a:t>76.34</a:t>
                      </a:r>
                      <a:endParaRPr lang="en-US"/>
                    </a:p>
                  </a:txBody>
                  <a:tcPr/>
                </a:tc>
                <a:tc>
                  <a:txBody>
                    <a:bodyPr/>
                    <a:lstStyle/>
                    <a:p>
                      <a:pPr lvl="0">
                        <a:buNone/>
                      </a:pPr>
                      <a:r>
                        <a:rPr lang="en-US" sz="1800" b="0" i="0" u="none" strike="noStrike" noProof="0">
                          <a:solidFill>
                            <a:schemeClr val="tx1"/>
                          </a:solidFill>
                          <a:latin typeface="Calibri"/>
                        </a:rPr>
                        <a:t>72.98</a:t>
                      </a:r>
                      <a:endParaRPr lang="en-US"/>
                    </a:p>
                  </a:txBody>
                  <a:tcPr/>
                </a:tc>
                <a:tc>
                  <a:txBody>
                    <a:bodyPr/>
                    <a:lstStyle/>
                    <a:p>
                      <a:pPr lvl="0">
                        <a:buNone/>
                      </a:pPr>
                      <a:r>
                        <a:rPr lang="en-US" sz="1800" b="0" i="0" u="none" strike="noStrike" noProof="0">
                          <a:solidFill>
                            <a:schemeClr val="tx1"/>
                          </a:solidFill>
                          <a:latin typeface="Calibri"/>
                        </a:rPr>
                        <a:t>76.56</a:t>
                      </a:r>
                      <a:endParaRPr lang="en-US"/>
                    </a:p>
                  </a:txBody>
                  <a:tcPr/>
                </a:tc>
                <a:tc>
                  <a:txBody>
                    <a:bodyPr/>
                    <a:lstStyle/>
                    <a:p>
                      <a:pPr lvl="0">
                        <a:buNone/>
                      </a:pPr>
                      <a:r>
                        <a:rPr lang="en-US" sz="1800" b="0" i="0" u="none" strike="noStrike" noProof="0">
                          <a:latin typeface="Calibri"/>
                        </a:rPr>
                        <a:t>74.66</a:t>
                      </a:r>
                      <a:endParaRPr lang="en-US"/>
                    </a:p>
                  </a:txBody>
                  <a:tcPr/>
                </a:tc>
                <a:tc>
                  <a:txBody>
                    <a:bodyPr/>
                    <a:lstStyle/>
                    <a:p>
                      <a:r>
                        <a:rPr lang="en-US"/>
                        <a:t>74.67</a:t>
                      </a:r>
                    </a:p>
                  </a:txBody>
                  <a:tcPr/>
                </a:tc>
                <a:extLst>
                  <a:ext uri="{0D108BD9-81ED-4DB2-BD59-A6C34878D82A}">
                    <a16:rowId xmlns:a16="http://schemas.microsoft.com/office/drawing/2014/main" val="129634129"/>
                  </a:ext>
                </a:extLst>
              </a:tr>
              <a:tr h="370840">
                <a:tc>
                  <a:txBody>
                    <a:bodyPr/>
                    <a:lstStyle/>
                    <a:p>
                      <a:r>
                        <a:rPr lang="en-US"/>
                        <a:t>8</a:t>
                      </a:r>
                    </a:p>
                  </a:txBody>
                  <a:tcPr/>
                </a:tc>
                <a:tc>
                  <a:txBody>
                    <a:bodyPr/>
                    <a:lstStyle/>
                    <a:p>
                      <a:r>
                        <a:rPr lang="en-US"/>
                        <a:t>79.24</a:t>
                      </a:r>
                    </a:p>
                  </a:txBody>
                  <a:tcPr/>
                </a:tc>
                <a:tc>
                  <a:txBody>
                    <a:bodyPr/>
                    <a:lstStyle/>
                    <a:p>
                      <a:r>
                        <a:rPr lang="en-US"/>
                        <a:t>79.10</a:t>
                      </a:r>
                    </a:p>
                  </a:txBody>
                  <a:tcPr/>
                </a:tc>
                <a:tc>
                  <a:txBody>
                    <a:bodyPr/>
                    <a:lstStyle/>
                    <a:p>
                      <a:r>
                        <a:rPr lang="en-US"/>
                        <a:t>78.51</a:t>
                      </a:r>
                    </a:p>
                  </a:txBody>
                  <a:tcPr/>
                </a:tc>
                <a:tc>
                  <a:txBody>
                    <a:bodyPr/>
                    <a:lstStyle/>
                    <a:p>
                      <a:r>
                        <a:rPr lang="en-US"/>
                        <a:t>78.32</a:t>
                      </a:r>
                    </a:p>
                  </a:txBody>
                  <a:tcPr/>
                </a:tc>
                <a:tc>
                  <a:txBody>
                    <a:bodyPr/>
                    <a:lstStyle/>
                    <a:p>
                      <a:r>
                        <a:rPr lang="en-US"/>
                        <a:t>77.69</a:t>
                      </a:r>
                    </a:p>
                  </a:txBody>
                  <a:tcPr/>
                </a:tc>
                <a:tc>
                  <a:txBody>
                    <a:bodyPr/>
                    <a:lstStyle/>
                    <a:p>
                      <a:r>
                        <a:rPr lang="en-US"/>
                        <a:t>77.02</a:t>
                      </a:r>
                    </a:p>
                  </a:txBody>
                  <a:tcPr/>
                </a:tc>
                <a:tc>
                  <a:txBody>
                    <a:bodyPr/>
                    <a:lstStyle/>
                    <a:p>
                      <a:r>
                        <a:rPr lang="en-US"/>
                        <a:t>78.31</a:t>
                      </a:r>
                    </a:p>
                  </a:txBody>
                  <a:tcPr/>
                </a:tc>
                <a:extLst>
                  <a:ext uri="{0D108BD9-81ED-4DB2-BD59-A6C34878D82A}">
                    <a16:rowId xmlns:a16="http://schemas.microsoft.com/office/drawing/2014/main" val="2897590751"/>
                  </a:ext>
                </a:extLst>
              </a:tr>
              <a:tr h="149655">
                <a:tc>
                  <a:txBody>
                    <a:bodyPr/>
                    <a:lstStyle/>
                    <a:p>
                      <a:pPr lvl="0">
                        <a:buNone/>
                      </a:pPr>
                      <a:r>
                        <a:rPr lang="en-US"/>
                        <a:t>10</a:t>
                      </a:r>
                    </a:p>
                  </a:txBody>
                  <a:tcPr/>
                </a:tc>
                <a:tc>
                  <a:txBody>
                    <a:bodyPr/>
                    <a:lstStyle/>
                    <a:p>
                      <a:pPr lvl="0">
                        <a:buNone/>
                      </a:pPr>
                      <a:r>
                        <a:rPr lang="en-US"/>
                        <a:t>82.62</a:t>
                      </a:r>
                    </a:p>
                  </a:txBody>
                  <a:tcPr/>
                </a:tc>
                <a:tc>
                  <a:txBody>
                    <a:bodyPr/>
                    <a:lstStyle/>
                    <a:p>
                      <a:pPr lvl="0">
                        <a:buNone/>
                      </a:pPr>
                      <a:r>
                        <a:rPr lang="en-US" sz="1800" b="0" i="0" u="none" strike="noStrike" noProof="0">
                          <a:latin typeface="Calibri"/>
                        </a:rPr>
                        <a:t>82.17</a:t>
                      </a:r>
                      <a:endParaRPr lang="en-US"/>
                    </a:p>
                  </a:txBody>
                  <a:tcPr/>
                </a:tc>
                <a:tc>
                  <a:txBody>
                    <a:bodyPr/>
                    <a:lstStyle/>
                    <a:p>
                      <a:pPr lvl="0">
                        <a:buNone/>
                      </a:pPr>
                      <a:r>
                        <a:rPr lang="en-US" sz="1800" b="0" i="0" u="none" strike="noStrike" noProof="0">
                          <a:latin typeface="Calibri"/>
                        </a:rPr>
                        <a:t>81.95</a:t>
                      </a:r>
                      <a:endParaRPr lang="en-US"/>
                    </a:p>
                  </a:txBody>
                  <a:tcPr/>
                </a:tc>
                <a:tc>
                  <a:txBody>
                    <a:bodyPr/>
                    <a:lstStyle/>
                    <a:p>
                      <a:pPr lvl="0">
                        <a:buNone/>
                      </a:pPr>
                      <a:r>
                        <a:rPr lang="en-US" sz="1800" b="0" i="0" u="none" strike="noStrike" noProof="0">
                          <a:latin typeface="Calibri"/>
                        </a:rPr>
                        <a:t>81.13</a:t>
                      </a:r>
                      <a:endParaRPr lang="en-US"/>
                    </a:p>
                  </a:txBody>
                  <a:tcPr/>
                </a:tc>
                <a:tc>
                  <a:txBody>
                    <a:bodyPr/>
                    <a:lstStyle/>
                    <a:p>
                      <a:pPr lvl="0">
                        <a:buNone/>
                      </a:pPr>
                      <a:r>
                        <a:rPr lang="en-US" sz="1800" b="0" i="0" u="none" strike="noStrike" noProof="0">
                          <a:latin typeface="Calibri"/>
                        </a:rPr>
                        <a:t>80.51</a:t>
                      </a:r>
                      <a:endParaRPr lang="en-US"/>
                    </a:p>
                  </a:txBody>
                  <a:tcPr/>
                </a:tc>
                <a:tc>
                  <a:txBody>
                    <a:bodyPr/>
                    <a:lstStyle/>
                    <a:p>
                      <a:pPr lvl="0">
                        <a:buNone/>
                      </a:pPr>
                      <a:r>
                        <a:rPr lang="en-US" sz="1800" b="0" i="0" u="none" strike="noStrike" noProof="0">
                          <a:latin typeface="Calibri"/>
                        </a:rPr>
                        <a:t>80.18</a:t>
                      </a:r>
                      <a:endParaRPr lang="en-US"/>
                    </a:p>
                  </a:txBody>
                  <a:tcPr/>
                </a:tc>
                <a:tc>
                  <a:txBody>
                    <a:bodyPr/>
                    <a:lstStyle/>
                    <a:p>
                      <a:pPr lvl="0">
                        <a:buNone/>
                      </a:pPr>
                      <a:r>
                        <a:rPr lang="en-US" b="1" i="0">
                          <a:highlight>
                            <a:srgbClr val="FFFF00"/>
                          </a:highlight>
                        </a:rPr>
                        <a:t>81.43</a:t>
                      </a:r>
                    </a:p>
                  </a:txBody>
                  <a:tcPr/>
                </a:tc>
                <a:extLst>
                  <a:ext uri="{0D108BD9-81ED-4DB2-BD59-A6C34878D82A}">
                    <a16:rowId xmlns:a16="http://schemas.microsoft.com/office/drawing/2014/main" val="2639602538"/>
                  </a:ext>
                </a:extLst>
              </a:tr>
            </a:tbl>
          </a:graphicData>
        </a:graphic>
      </p:graphicFrame>
      <p:sp>
        <p:nvSpPr>
          <p:cNvPr id="5" name="Rectangle 4">
            <a:extLst>
              <a:ext uri="{FF2B5EF4-FFF2-40B4-BE49-F238E27FC236}">
                <a16:creationId xmlns:a16="http://schemas.microsoft.com/office/drawing/2014/main" id="{DFDBAAC4-3C21-4ABF-8381-7EAA95537B2F}"/>
              </a:ext>
            </a:extLst>
          </p:cNvPr>
          <p:cNvSpPr/>
          <p:nvPr/>
        </p:nvSpPr>
        <p:spPr>
          <a:xfrm>
            <a:off x="9799608" y="5564038"/>
            <a:ext cx="1224950" cy="411736"/>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26326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D5D4-A7B0-4E81-9EBC-492F1108ECD2}"/>
              </a:ext>
            </a:extLst>
          </p:cNvPr>
          <p:cNvSpPr>
            <a:spLocks noGrp="1"/>
          </p:cNvSpPr>
          <p:nvPr>
            <p:ph type="title"/>
          </p:nvPr>
        </p:nvSpPr>
        <p:spPr>
          <a:xfrm>
            <a:off x="733599" y="286603"/>
            <a:ext cx="11123467" cy="1450757"/>
          </a:xfrm>
        </p:spPr>
        <p:txBody>
          <a:bodyPr/>
          <a:lstStyle/>
          <a:p>
            <a:r>
              <a:rPr lang="en-US"/>
              <a:t>Result Inference –Trend for Class Distribution </a:t>
            </a:r>
          </a:p>
        </p:txBody>
      </p:sp>
      <p:sp>
        <p:nvSpPr>
          <p:cNvPr id="3" name="Content Placeholder 2">
            <a:extLst>
              <a:ext uri="{FF2B5EF4-FFF2-40B4-BE49-F238E27FC236}">
                <a16:creationId xmlns:a16="http://schemas.microsoft.com/office/drawing/2014/main" id="{5E80F0D2-C43B-47F7-A91B-B3CF8E5156E5}"/>
              </a:ext>
            </a:extLst>
          </p:cNvPr>
          <p:cNvSpPr>
            <a:spLocks noGrp="1"/>
          </p:cNvSpPr>
          <p:nvPr>
            <p:ph idx="1"/>
          </p:nvPr>
        </p:nvSpPr>
        <p:spPr>
          <a:xfrm>
            <a:off x="1097280" y="1845734"/>
            <a:ext cx="5681547" cy="4441530"/>
          </a:xfrm>
        </p:spPr>
        <p:txBody>
          <a:bodyPr vert="horz" lIns="0" tIns="45720" rIns="0" bIns="45720" rtlCol="0" anchor="t">
            <a:normAutofit/>
          </a:bodyPr>
          <a:lstStyle/>
          <a:p>
            <a:pPr>
              <a:buFont typeface="Arial" panose="020B0604020202020204" pitchFamily="34" charset="0"/>
              <a:buChar char="•"/>
            </a:pPr>
            <a:r>
              <a:rPr lang="en-US"/>
              <a:t> An increased breadth of class information amongst </a:t>
            </a:r>
            <a:br>
              <a:rPr lang="en-US"/>
            </a:br>
            <a:r>
              <a:rPr lang="en-US"/>
              <a:t>peers is critical for seeing better overall </a:t>
            </a:r>
            <a:br>
              <a:rPr lang="en-US"/>
            </a:br>
            <a:r>
              <a:rPr lang="en-US"/>
              <a:t>performance.</a:t>
            </a:r>
            <a:endParaRPr lang="en-US">
              <a:cs typeface="Calibri"/>
            </a:endParaRPr>
          </a:p>
          <a:p>
            <a:pPr>
              <a:buFont typeface="Arial" panose="020B0604020202020204" pitchFamily="34" charset="0"/>
              <a:buChar char="•"/>
            </a:pPr>
            <a:r>
              <a:rPr lang="en-US"/>
              <a:t> We see that our network sees a huge boost when </a:t>
            </a:r>
            <a:br>
              <a:rPr lang="en-US"/>
            </a:br>
            <a:r>
              <a:rPr lang="en-US"/>
              <a:t>all nodes have a higher number of classes they’re </a:t>
            </a:r>
            <a:br>
              <a:rPr lang="en-US"/>
            </a:br>
            <a:r>
              <a:rPr lang="en-US"/>
              <a:t>aware of.</a:t>
            </a:r>
            <a:endParaRPr lang="en-US">
              <a:cs typeface="Calibri"/>
            </a:endParaRPr>
          </a:p>
          <a:p>
            <a:pPr>
              <a:buFont typeface="Arial" panose="020B0604020202020204" pitchFamily="34" charset="0"/>
              <a:buChar char="•"/>
            </a:pPr>
            <a:r>
              <a:rPr lang="en-US"/>
              <a:t> This is expected since the chance of overlapping </a:t>
            </a:r>
            <a:br>
              <a:rPr lang="en-US"/>
            </a:br>
            <a:r>
              <a:rPr lang="en-US"/>
              <a:t>known classes with parameter value = 4 is reduced</a:t>
            </a:r>
            <a:br>
              <a:rPr lang="en-US"/>
            </a:br>
            <a:r>
              <a:rPr lang="en-US"/>
              <a:t>by a lot.</a:t>
            </a:r>
            <a:endParaRPr lang="en-US">
              <a:cs typeface="Calibri"/>
            </a:endParaRPr>
          </a:p>
          <a:p>
            <a:pPr>
              <a:buFont typeface="Arial" panose="020B0604020202020204" pitchFamily="34" charset="0"/>
              <a:buChar char="•"/>
            </a:pPr>
            <a:r>
              <a:rPr lang="en-US" b="1">
                <a:cs typeface="Calibri"/>
              </a:rPr>
              <a:t> This is only happening because we kept the number of epochs constant. This results shows us the number of epoch should be increased if the data is distributed nonuniformly.  </a:t>
            </a:r>
          </a:p>
          <a:p>
            <a:pPr marL="0" indent="0">
              <a:buNone/>
            </a:pPr>
            <a:endParaRPr lang="en-US" b="1">
              <a:cs typeface="Calibri"/>
            </a:endParaRPr>
          </a:p>
        </p:txBody>
      </p:sp>
      <p:graphicFrame>
        <p:nvGraphicFramePr>
          <p:cNvPr id="6" name="Chart 5">
            <a:extLst>
              <a:ext uri="{FF2B5EF4-FFF2-40B4-BE49-F238E27FC236}">
                <a16:creationId xmlns:a16="http://schemas.microsoft.com/office/drawing/2014/main" id="{C4B0D847-C51B-49FD-A66D-6B29A2A0F1BD}"/>
              </a:ext>
            </a:extLst>
          </p:cNvPr>
          <p:cNvGraphicFramePr/>
          <p:nvPr>
            <p:extLst>
              <p:ext uri="{D42A27DB-BD31-4B8C-83A1-F6EECF244321}">
                <p14:modId xmlns:p14="http://schemas.microsoft.com/office/powerpoint/2010/main" val="3395904559"/>
              </p:ext>
            </p:extLst>
          </p:nvPr>
        </p:nvGraphicFramePr>
        <p:xfrm>
          <a:off x="6774003" y="1878303"/>
          <a:ext cx="4673600" cy="39730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4685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5A05-DC9D-41DF-9AFC-46152BCC84EA}"/>
              </a:ext>
            </a:extLst>
          </p:cNvPr>
          <p:cNvSpPr>
            <a:spLocks noGrp="1"/>
          </p:cNvSpPr>
          <p:nvPr>
            <p:ph type="title"/>
          </p:nvPr>
        </p:nvSpPr>
        <p:spPr/>
        <p:txBody>
          <a:bodyPr/>
          <a:lstStyle/>
          <a:p>
            <a:r>
              <a:rPr lang="en-US"/>
              <a:t>Trend for Effect of data volume on Peers</a:t>
            </a:r>
          </a:p>
        </p:txBody>
      </p:sp>
      <p:sp>
        <p:nvSpPr>
          <p:cNvPr id="3" name="Content Placeholder 2">
            <a:extLst>
              <a:ext uri="{FF2B5EF4-FFF2-40B4-BE49-F238E27FC236}">
                <a16:creationId xmlns:a16="http://schemas.microsoft.com/office/drawing/2014/main" id="{22C3FA2B-C248-49D7-99B2-BBBD09197904}"/>
              </a:ext>
            </a:extLst>
          </p:cNvPr>
          <p:cNvSpPr>
            <a:spLocks noGrp="1"/>
          </p:cNvSpPr>
          <p:nvPr>
            <p:ph idx="1"/>
          </p:nvPr>
        </p:nvSpPr>
        <p:spPr>
          <a:xfrm>
            <a:off x="1158255" y="1845734"/>
            <a:ext cx="10058400" cy="4023360"/>
          </a:xfrm>
        </p:spPr>
        <p:txBody>
          <a:bodyPr vert="horz" lIns="0" tIns="45720" rIns="0" bIns="45720" rtlCol="0" anchor="t">
            <a:normAutofit/>
          </a:bodyPr>
          <a:lstStyle/>
          <a:p>
            <a:r>
              <a:rPr lang="en-US" b="1" u="sng">
                <a:ea typeface="+mn-lt"/>
                <a:cs typeface="+mn-lt"/>
              </a:rPr>
              <a:t>Parameters fixed:</a:t>
            </a:r>
            <a:r>
              <a:rPr lang="en-US" b="1">
                <a:ea typeface="+mn-lt"/>
                <a:cs typeface="+mn-lt"/>
              </a:rPr>
              <a:t>  (Below table mentions the top 6 nodes’ accuracy from all nodes)</a:t>
            </a:r>
          </a:p>
          <a:p>
            <a:pPr>
              <a:buFont typeface="Arial" panose="020B0604020202020204" pitchFamily="34" charset="0"/>
              <a:buChar char="•"/>
            </a:pPr>
            <a:r>
              <a:rPr lang="en-US">
                <a:ea typeface="+mn-lt"/>
                <a:cs typeface="+mn-lt"/>
              </a:rPr>
              <a:t> Num Peers = 17</a:t>
            </a:r>
          </a:p>
          <a:p>
            <a:pPr>
              <a:buFont typeface="Arial" panose="020B0604020202020204" pitchFamily="34" charset="0"/>
              <a:buChar char="•"/>
            </a:pPr>
            <a:r>
              <a:rPr lang="en-US">
                <a:ea typeface="+mn-lt"/>
                <a:cs typeface="+mn-lt"/>
              </a:rPr>
              <a:t> Epochs = 20 over 5 aggregations</a:t>
            </a:r>
            <a:endParaRPr lang="en-US" b="1">
              <a:ea typeface="+mn-lt"/>
              <a:cs typeface="+mn-lt"/>
            </a:endParaRPr>
          </a:p>
          <a:p>
            <a:pPr>
              <a:buFont typeface="Arial" panose="020B0604020202020204" pitchFamily="34" charset="0"/>
              <a:buChar char="•"/>
            </a:pPr>
            <a:r>
              <a:rPr lang="en-US" b="1">
                <a:ea typeface="+mn-lt"/>
                <a:cs typeface="+mn-lt"/>
              </a:rPr>
              <a:t> </a:t>
            </a:r>
            <a:r>
              <a:rPr lang="en-US">
                <a:ea typeface="+mn-lt"/>
                <a:cs typeface="+mn-lt"/>
              </a:rPr>
              <a:t>Num Classes = 6</a:t>
            </a:r>
          </a:p>
        </p:txBody>
      </p:sp>
      <p:graphicFrame>
        <p:nvGraphicFramePr>
          <p:cNvPr id="4" name="Table 4">
            <a:extLst>
              <a:ext uri="{FF2B5EF4-FFF2-40B4-BE49-F238E27FC236}">
                <a16:creationId xmlns:a16="http://schemas.microsoft.com/office/drawing/2014/main" id="{AD647AA4-501A-46C9-9000-4F40C3E17375}"/>
              </a:ext>
            </a:extLst>
          </p:cNvPr>
          <p:cNvGraphicFramePr>
            <a:graphicFrameLocks noGrp="1"/>
          </p:cNvGraphicFramePr>
          <p:nvPr>
            <p:extLst>
              <p:ext uri="{D42A27DB-BD31-4B8C-83A1-F6EECF244321}">
                <p14:modId xmlns:p14="http://schemas.microsoft.com/office/powerpoint/2010/main" val="740929919"/>
              </p:ext>
            </p:extLst>
          </p:nvPr>
        </p:nvGraphicFramePr>
        <p:xfrm>
          <a:off x="1097295" y="3521118"/>
          <a:ext cx="9198849" cy="2768600"/>
        </p:xfrm>
        <a:graphic>
          <a:graphicData uri="http://schemas.openxmlformats.org/drawingml/2006/table">
            <a:tbl>
              <a:tblPr firstRow="1" bandRow="1">
                <a:tableStyleId>{5C22544A-7EE6-4342-B048-85BDC9FD1C3A}</a:tableStyleId>
              </a:tblPr>
              <a:tblGrid>
                <a:gridCol w="1609329">
                  <a:extLst>
                    <a:ext uri="{9D8B030D-6E8A-4147-A177-3AD203B41FA5}">
                      <a16:colId xmlns:a16="http://schemas.microsoft.com/office/drawing/2014/main" val="544126080"/>
                    </a:ext>
                  </a:extLst>
                </a:gridCol>
                <a:gridCol w="1088136">
                  <a:extLst>
                    <a:ext uri="{9D8B030D-6E8A-4147-A177-3AD203B41FA5}">
                      <a16:colId xmlns:a16="http://schemas.microsoft.com/office/drawing/2014/main" val="866150890"/>
                    </a:ext>
                  </a:extLst>
                </a:gridCol>
                <a:gridCol w="1051560">
                  <a:extLst>
                    <a:ext uri="{9D8B030D-6E8A-4147-A177-3AD203B41FA5}">
                      <a16:colId xmlns:a16="http://schemas.microsoft.com/office/drawing/2014/main" val="2356489378"/>
                    </a:ext>
                  </a:extLst>
                </a:gridCol>
                <a:gridCol w="1014984">
                  <a:extLst>
                    <a:ext uri="{9D8B030D-6E8A-4147-A177-3AD203B41FA5}">
                      <a16:colId xmlns:a16="http://schemas.microsoft.com/office/drawing/2014/main" val="3630197610"/>
                    </a:ext>
                  </a:extLst>
                </a:gridCol>
                <a:gridCol w="1042416">
                  <a:extLst>
                    <a:ext uri="{9D8B030D-6E8A-4147-A177-3AD203B41FA5}">
                      <a16:colId xmlns:a16="http://schemas.microsoft.com/office/drawing/2014/main" val="2979186773"/>
                    </a:ext>
                  </a:extLst>
                </a:gridCol>
                <a:gridCol w="1051560">
                  <a:extLst>
                    <a:ext uri="{9D8B030D-6E8A-4147-A177-3AD203B41FA5}">
                      <a16:colId xmlns:a16="http://schemas.microsoft.com/office/drawing/2014/main" val="4153632577"/>
                    </a:ext>
                  </a:extLst>
                </a:gridCol>
                <a:gridCol w="1115568">
                  <a:extLst>
                    <a:ext uri="{9D8B030D-6E8A-4147-A177-3AD203B41FA5}">
                      <a16:colId xmlns:a16="http://schemas.microsoft.com/office/drawing/2014/main" val="3313540501"/>
                    </a:ext>
                  </a:extLst>
                </a:gridCol>
                <a:gridCol w="1225296">
                  <a:extLst>
                    <a:ext uri="{9D8B030D-6E8A-4147-A177-3AD203B41FA5}">
                      <a16:colId xmlns:a16="http://schemas.microsoft.com/office/drawing/2014/main" val="4013438595"/>
                    </a:ext>
                  </a:extLst>
                </a:gridCol>
              </a:tblGrid>
              <a:tr h="370840">
                <a:tc>
                  <a:txBody>
                    <a:bodyPr/>
                    <a:lstStyle/>
                    <a:p>
                      <a:r>
                        <a:rPr lang="en-US"/>
                        <a:t>Data Vol. per peer (Train Size) </a:t>
                      </a:r>
                    </a:p>
                  </a:txBody>
                  <a:tcPr/>
                </a:tc>
                <a:tc>
                  <a:txBody>
                    <a:bodyPr/>
                    <a:lstStyle/>
                    <a:p>
                      <a:r>
                        <a:rPr lang="en-US"/>
                        <a:t>Node 1 acc.</a:t>
                      </a:r>
                    </a:p>
                  </a:txBody>
                  <a:tcPr/>
                </a:tc>
                <a:tc>
                  <a:txBody>
                    <a:bodyPr/>
                    <a:lstStyle/>
                    <a:p>
                      <a:r>
                        <a:rPr lang="en-US"/>
                        <a:t>Node 2 acc.</a:t>
                      </a:r>
                    </a:p>
                  </a:txBody>
                  <a:tcPr/>
                </a:tc>
                <a:tc>
                  <a:txBody>
                    <a:bodyPr/>
                    <a:lstStyle/>
                    <a:p>
                      <a:r>
                        <a:rPr lang="en-US"/>
                        <a:t>Node 3 acc.</a:t>
                      </a:r>
                    </a:p>
                  </a:txBody>
                  <a:tcPr/>
                </a:tc>
                <a:tc>
                  <a:txBody>
                    <a:bodyPr/>
                    <a:lstStyle/>
                    <a:p>
                      <a:r>
                        <a:rPr lang="en-US"/>
                        <a:t>Node 4 acc.</a:t>
                      </a:r>
                    </a:p>
                  </a:txBody>
                  <a:tcPr/>
                </a:tc>
                <a:tc>
                  <a:txBody>
                    <a:bodyPr/>
                    <a:lstStyle/>
                    <a:p>
                      <a:r>
                        <a:rPr lang="en-US"/>
                        <a:t>Node 5 acc.</a:t>
                      </a:r>
                    </a:p>
                  </a:txBody>
                  <a:tcPr/>
                </a:tc>
                <a:tc>
                  <a:txBody>
                    <a:bodyPr/>
                    <a:lstStyle/>
                    <a:p>
                      <a:r>
                        <a:rPr lang="en-US"/>
                        <a:t>Node 6 acc.</a:t>
                      </a:r>
                    </a:p>
                  </a:txBody>
                  <a:tcPr/>
                </a:tc>
                <a:tc>
                  <a:txBody>
                    <a:bodyPr/>
                    <a:lstStyle/>
                    <a:p>
                      <a:r>
                        <a:rPr lang="en-US"/>
                        <a:t>Avg. acc.</a:t>
                      </a:r>
                    </a:p>
                  </a:txBody>
                  <a:tcPr/>
                </a:tc>
                <a:extLst>
                  <a:ext uri="{0D108BD9-81ED-4DB2-BD59-A6C34878D82A}">
                    <a16:rowId xmlns:a16="http://schemas.microsoft.com/office/drawing/2014/main" val="4038345823"/>
                  </a:ext>
                </a:extLst>
              </a:tr>
              <a:tr h="370840">
                <a:tc>
                  <a:txBody>
                    <a:bodyPr/>
                    <a:lstStyle/>
                    <a:p>
                      <a:r>
                        <a:rPr lang="en-US"/>
                        <a:t>30000</a:t>
                      </a:r>
                    </a:p>
                  </a:txBody>
                  <a:tcPr/>
                </a:tc>
                <a:tc>
                  <a:txBody>
                    <a:bodyPr/>
                    <a:lstStyle/>
                    <a:p>
                      <a:pPr lvl="0">
                        <a:buNone/>
                      </a:pPr>
                      <a:r>
                        <a:rPr lang="en-US"/>
                        <a:t>78.98</a:t>
                      </a:r>
                    </a:p>
                  </a:txBody>
                  <a:tcPr/>
                </a:tc>
                <a:tc>
                  <a:txBody>
                    <a:bodyPr/>
                    <a:lstStyle/>
                    <a:p>
                      <a:pPr lvl="0">
                        <a:buNone/>
                      </a:pPr>
                      <a:r>
                        <a:rPr lang="en-US" sz="1800" b="0" i="0" u="none" strike="noStrike" noProof="0">
                          <a:latin typeface="Calibri"/>
                        </a:rPr>
                        <a:t>76.45</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noProof="0">
                          <a:latin typeface="+mn-lt"/>
                        </a:rPr>
                        <a:t>76.25</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noProof="0">
                          <a:latin typeface="+mn-lt"/>
                        </a:rPr>
                        <a:t>76.10</a:t>
                      </a:r>
                      <a:endParaRPr lang="en-US"/>
                    </a:p>
                  </a:txBody>
                  <a:tcPr/>
                </a:tc>
                <a:tc>
                  <a:txBody>
                    <a:bodyPr/>
                    <a:lstStyle/>
                    <a:p>
                      <a:pPr lvl="0">
                        <a:buNone/>
                      </a:pPr>
                      <a:r>
                        <a:rPr lang="en-US" sz="1800" b="0" i="0" u="none" strike="noStrike" noProof="0"/>
                        <a:t>74.03</a:t>
                      </a:r>
                    </a:p>
                  </a:txBody>
                  <a:tcPr/>
                </a:tc>
                <a:tc>
                  <a:txBody>
                    <a:bodyPr/>
                    <a:lstStyle/>
                    <a:p>
                      <a:pPr lvl="0">
                        <a:buNone/>
                      </a:pPr>
                      <a:r>
                        <a:rPr lang="en-US" sz="1800" b="0" i="0" u="none" strike="noStrike" noProof="0">
                          <a:latin typeface="Calibri"/>
                        </a:rPr>
                        <a:t>73.65</a:t>
                      </a:r>
                      <a:endParaRPr lang="en-US"/>
                    </a:p>
                  </a:txBody>
                  <a:tcPr/>
                </a:tc>
                <a:tc>
                  <a:txBody>
                    <a:bodyPr/>
                    <a:lstStyle/>
                    <a:p>
                      <a:r>
                        <a:rPr lang="en-US" b="1">
                          <a:highlight>
                            <a:srgbClr val="FFFF00"/>
                          </a:highlight>
                        </a:rPr>
                        <a:t>75.69</a:t>
                      </a:r>
                    </a:p>
                  </a:txBody>
                  <a:tcPr/>
                </a:tc>
                <a:extLst>
                  <a:ext uri="{0D108BD9-81ED-4DB2-BD59-A6C34878D82A}">
                    <a16:rowId xmlns:a16="http://schemas.microsoft.com/office/drawing/2014/main" val="4081183593"/>
                  </a:ext>
                </a:extLst>
              </a:tr>
              <a:tr h="370840">
                <a:tc>
                  <a:txBody>
                    <a:bodyPr/>
                    <a:lstStyle/>
                    <a:p>
                      <a:r>
                        <a:rPr lang="en-US"/>
                        <a:t>20000</a:t>
                      </a:r>
                    </a:p>
                  </a:txBody>
                  <a:tcPr/>
                </a:tc>
                <a:tc>
                  <a:txBody>
                    <a:bodyPr/>
                    <a:lstStyle/>
                    <a:p>
                      <a:r>
                        <a:rPr lang="en-US" sz="1800">
                          <a:solidFill>
                            <a:schemeClr val="tx1"/>
                          </a:solidFill>
                        </a:rPr>
                        <a:t>76.56</a:t>
                      </a:r>
                      <a:endParaRPr lang="en-US"/>
                    </a:p>
                  </a:txBody>
                  <a:tcPr/>
                </a:tc>
                <a:tc>
                  <a:txBody>
                    <a:bodyPr/>
                    <a:lstStyle/>
                    <a:p>
                      <a:r>
                        <a:rPr lang="en-US" sz="1800">
                          <a:solidFill>
                            <a:schemeClr val="tx1"/>
                          </a:solidFill>
                        </a:rPr>
                        <a:t>76.34</a:t>
                      </a:r>
                      <a:endParaRPr lang="en-US"/>
                    </a:p>
                  </a:txBody>
                  <a:tcPr/>
                </a:tc>
                <a:tc>
                  <a:txBody>
                    <a:bodyPr/>
                    <a:lstStyle/>
                    <a:p>
                      <a:r>
                        <a:rPr lang="en-US"/>
                        <a:t>74.66</a:t>
                      </a:r>
                    </a:p>
                  </a:txBody>
                  <a:tcPr/>
                </a:tc>
                <a:tc>
                  <a:txBody>
                    <a:bodyPr/>
                    <a:lstStyle/>
                    <a:p>
                      <a:r>
                        <a:rPr lang="en-US" sz="1800">
                          <a:solidFill>
                            <a:schemeClr val="tx1"/>
                          </a:solidFill>
                        </a:rPr>
                        <a:t>74.13</a:t>
                      </a:r>
                      <a:endParaRPr lang="en-US"/>
                    </a:p>
                  </a:txBody>
                  <a:tcPr/>
                </a:tc>
                <a:tc>
                  <a:txBody>
                    <a:bodyPr/>
                    <a:lstStyle/>
                    <a:p>
                      <a:r>
                        <a:rPr lang="en-US" sz="1800">
                          <a:solidFill>
                            <a:schemeClr val="tx1"/>
                          </a:solidFill>
                        </a:rPr>
                        <a:t>73.37</a:t>
                      </a:r>
                      <a:endParaRPr lang="en-US"/>
                    </a:p>
                  </a:txBody>
                  <a:tcPr/>
                </a:tc>
                <a:tc>
                  <a:txBody>
                    <a:bodyPr/>
                    <a:lstStyle/>
                    <a:p>
                      <a:r>
                        <a:rPr lang="en-US" sz="1800">
                          <a:solidFill>
                            <a:schemeClr val="tx1"/>
                          </a:solidFill>
                        </a:rPr>
                        <a:t>72.98</a:t>
                      </a:r>
                      <a:endParaRPr lang="en-US"/>
                    </a:p>
                  </a:txBody>
                  <a:tcPr/>
                </a:tc>
                <a:tc>
                  <a:txBody>
                    <a:bodyPr/>
                    <a:lstStyle/>
                    <a:p>
                      <a:r>
                        <a:rPr lang="en-US"/>
                        <a:t>74.67</a:t>
                      </a:r>
                    </a:p>
                  </a:txBody>
                  <a:tcPr/>
                </a:tc>
                <a:extLst>
                  <a:ext uri="{0D108BD9-81ED-4DB2-BD59-A6C34878D82A}">
                    <a16:rowId xmlns:a16="http://schemas.microsoft.com/office/drawing/2014/main" val="951228632"/>
                  </a:ext>
                </a:extLst>
              </a:tr>
              <a:tr h="370840">
                <a:tc>
                  <a:txBody>
                    <a:bodyPr/>
                    <a:lstStyle/>
                    <a:p>
                      <a:r>
                        <a:rPr lang="en-US"/>
                        <a:t>10000</a:t>
                      </a:r>
                    </a:p>
                  </a:txBody>
                  <a:tcPr/>
                </a:tc>
                <a:tc>
                  <a:txBody>
                    <a:bodyPr/>
                    <a:lstStyle/>
                    <a:p>
                      <a:r>
                        <a:rPr lang="en-US">
                          <a:ea typeface="+mn-lt"/>
                          <a:cs typeface="+mn-lt"/>
                        </a:rPr>
                        <a:t>69.33</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69.20</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68.45</a:t>
                      </a:r>
                      <a:endParaRPr lang="en-US"/>
                    </a:p>
                  </a:txBody>
                  <a:tcPr/>
                </a:tc>
                <a:tc>
                  <a:txBody>
                    <a:bodyPr/>
                    <a:lstStyle/>
                    <a:p>
                      <a:r>
                        <a:rPr lang="en-US">
                          <a:ea typeface="+mn-lt"/>
                          <a:cs typeface="+mn-lt"/>
                        </a:rPr>
                        <a:t>68.75</a:t>
                      </a:r>
                      <a:endParaRPr lang="en-US"/>
                    </a:p>
                  </a:txBody>
                  <a:tcPr/>
                </a:tc>
                <a:tc>
                  <a:txBody>
                    <a:bodyPr/>
                    <a:lstStyle/>
                    <a:p>
                      <a:r>
                        <a:rPr lang="en-US">
                          <a:ea typeface="+mn-lt"/>
                          <a:cs typeface="+mn-lt"/>
                        </a:rPr>
                        <a:t>67.68</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66.78</a:t>
                      </a:r>
                      <a:endParaRPr lang="en-US"/>
                    </a:p>
                  </a:txBody>
                  <a:tcPr/>
                </a:tc>
                <a:tc>
                  <a:txBody>
                    <a:bodyPr/>
                    <a:lstStyle/>
                    <a:p>
                      <a:r>
                        <a:rPr lang="en-US"/>
                        <a:t>68.36</a:t>
                      </a:r>
                    </a:p>
                  </a:txBody>
                  <a:tcPr/>
                </a:tc>
                <a:extLst>
                  <a:ext uri="{0D108BD9-81ED-4DB2-BD59-A6C34878D82A}">
                    <a16:rowId xmlns:a16="http://schemas.microsoft.com/office/drawing/2014/main" val="2757239911"/>
                  </a:ext>
                </a:extLst>
              </a:tr>
              <a:tr h="370840">
                <a:tc>
                  <a:txBody>
                    <a:bodyPr/>
                    <a:lstStyle/>
                    <a:p>
                      <a:r>
                        <a:rPr lang="en-US">
                          <a:cs typeface="Calibri"/>
                        </a:rPr>
                        <a:t>5000</a:t>
                      </a:r>
                      <a:endParaRPr lang="en-US"/>
                    </a:p>
                  </a:txBody>
                  <a:tcPr/>
                </a:tc>
                <a:tc>
                  <a:txBody>
                    <a:bodyPr/>
                    <a:lstStyle/>
                    <a:p>
                      <a:r>
                        <a:rPr lang="en-US">
                          <a:ea typeface="+mn-lt"/>
                          <a:cs typeface="+mn-lt"/>
                        </a:rPr>
                        <a:t>67.56</a:t>
                      </a:r>
                      <a:endParaRPr lang="en-US"/>
                    </a:p>
                  </a:txBody>
                  <a:tcPr/>
                </a:tc>
                <a:tc>
                  <a:txBody>
                    <a:bodyPr/>
                    <a:lstStyle/>
                    <a:p>
                      <a:r>
                        <a:rPr lang="en-US">
                          <a:ea typeface="+mn-lt"/>
                          <a:cs typeface="+mn-lt"/>
                        </a:rPr>
                        <a:t>65.14</a:t>
                      </a:r>
                      <a:endParaRPr lang="en-US"/>
                    </a:p>
                  </a:txBody>
                  <a:tcPr/>
                </a:tc>
                <a:tc>
                  <a:txBody>
                    <a:bodyPr/>
                    <a:lstStyle/>
                    <a:p>
                      <a:r>
                        <a:rPr lang="en-US">
                          <a:ea typeface="+mn-lt"/>
                          <a:cs typeface="+mn-lt"/>
                        </a:rPr>
                        <a:t>63.28</a:t>
                      </a:r>
                      <a:endParaRPr lang="en-US"/>
                    </a:p>
                  </a:txBody>
                  <a:tcPr/>
                </a:tc>
                <a:tc>
                  <a:txBody>
                    <a:bodyPr/>
                    <a:lstStyle/>
                    <a:p>
                      <a:r>
                        <a:rPr lang="en-US">
                          <a:ea typeface="+mn-lt"/>
                          <a:cs typeface="+mn-lt"/>
                        </a:rPr>
                        <a:t>62.65</a:t>
                      </a:r>
                      <a:endParaRPr lang="en-US"/>
                    </a:p>
                  </a:txBody>
                  <a:tcPr/>
                </a:tc>
                <a:tc>
                  <a:txBody>
                    <a:bodyPr/>
                    <a:lstStyle/>
                    <a:p>
                      <a:r>
                        <a:rPr lang="en-US">
                          <a:ea typeface="+mn-lt"/>
                          <a:cs typeface="+mn-lt"/>
                        </a:rPr>
                        <a:t>61.58</a:t>
                      </a:r>
                      <a:endParaRPr lang="en-US"/>
                    </a:p>
                  </a:txBody>
                  <a:tcPr/>
                </a:tc>
                <a:tc>
                  <a:txBody>
                    <a:bodyPr/>
                    <a:lstStyle/>
                    <a:p>
                      <a:r>
                        <a:rPr lang="en-US">
                          <a:ea typeface="+mn-lt"/>
                          <a:cs typeface="+mn-lt"/>
                        </a:rPr>
                        <a:t>61.40</a:t>
                      </a:r>
                      <a:endParaRPr lang="en-US"/>
                    </a:p>
                  </a:txBody>
                  <a:tcPr/>
                </a:tc>
                <a:tc>
                  <a:txBody>
                    <a:bodyPr/>
                    <a:lstStyle/>
                    <a:p>
                      <a:r>
                        <a:rPr lang="en-US"/>
                        <a:t>63.78</a:t>
                      </a:r>
                    </a:p>
                  </a:txBody>
                  <a:tcPr/>
                </a:tc>
                <a:extLst>
                  <a:ext uri="{0D108BD9-81ED-4DB2-BD59-A6C34878D82A}">
                    <a16:rowId xmlns:a16="http://schemas.microsoft.com/office/drawing/2014/main" val="857302797"/>
                  </a:ext>
                </a:extLst>
              </a:tr>
              <a:tr h="370840">
                <a:tc>
                  <a:txBody>
                    <a:bodyPr/>
                    <a:lstStyle/>
                    <a:p>
                      <a:r>
                        <a:rPr lang="en-US"/>
                        <a:t>2500</a:t>
                      </a:r>
                    </a:p>
                  </a:txBody>
                  <a:tcPr/>
                </a:tc>
                <a:tc>
                  <a:txBody>
                    <a:bodyPr/>
                    <a:lstStyle/>
                    <a:p>
                      <a:r>
                        <a:rPr lang="en-US">
                          <a:ea typeface="+mn-lt"/>
                          <a:cs typeface="+mn-lt"/>
                        </a:rPr>
                        <a:t>64.75</a:t>
                      </a:r>
                      <a:endParaRPr lang="en-US"/>
                    </a:p>
                  </a:txBody>
                  <a:tcPr/>
                </a:tc>
                <a:tc>
                  <a:txBody>
                    <a:bodyPr/>
                    <a:lstStyle/>
                    <a:p>
                      <a:r>
                        <a:rPr lang="en-US">
                          <a:ea typeface="+mn-lt"/>
                          <a:cs typeface="+mn-lt"/>
                        </a:rPr>
                        <a:t>60.45</a:t>
                      </a:r>
                      <a:endParaRPr lang="en-US"/>
                    </a:p>
                  </a:txBody>
                  <a:tcPr/>
                </a:tc>
                <a:tc>
                  <a:txBody>
                    <a:bodyPr/>
                    <a:lstStyle/>
                    <a:p>
                      <a:r>
                        <a:rPr lang="en-US">
                          <a:ea typeface="+mn-lt"/>
                          <a:cs typeface="+mn-lt"/>
                        </a:rPr>
                        <a:t>55.96</a:t>
                      </a:r>
                      <a:endParaRPr lang="en-US"/>
                    </a:p>
                  </a:txBody>
                  <a:tcPr/>
                </a:tc>
                <a:tc>
                  <a:txBody>
                    <a:bodyPr/>
                    <a:lstStyle/>
                    <a:p>
                      <a:r>
                        <a:rPr lang="en-US">
                          <a:ea typeface="+mn-lt"/>
                          <a:cs typeface="+mn-lt"/>
                        </a:rPr>
                        <a:t>53.58</a:t>
                      </a:r>
                      <a:endParaRPr lang="en-US"/>
                    </a:p>
                  </a:txBody>
                  <a:tcPr/>
                </a:tc>
                <a:tc>
                  <a:txBody>
                    <a:bodyPr/>
                    <a:lstStyle/>
                    <a:p>
                      <a:r>
                        <a:rPr lang="en-US">
                          <a:ea typeface="+mn-lt"/>
                          <a:cs typeface="+mn-lt"/>
                        </a:rPr>
                        <a:t>52.95</a:t>
                      </a:r>
                      <a:endParaRPr lang="en-US"/>
                    </a:p>
                  </a:txBody>
                  <a:tcPr/>
                </a:tc>
                <a:tc>
                  <a:txBody>
                    <a:bodyPr/>
                    <a:lstStyle/>
                    <a:p>
                      <a:r>
                        <a:rPr lang="en-US">
                          <a:ea typeface="+mn-lt"/>
                          <a:cs typeface="+mn-lt"/>
                        </a:rPr>
                        <a:t>51.44</a:t>
                      </a:r>
                      <a:endParaRPr lang="en-US"/>
                    </a:p>
                  </a:txBody>
                  <a:tcPr/>
                </a:tc>
                <a:tc>
                  <a:txBody>
                    <a:bodyPr/>
                    <a:lstStyle/>
                    <a:p>
                      <a:r>
                        <a:rPr lang="en-US"/>
                        <a:t>56.54</a:t>
                      </a:r>
                    </a:p>
                  </a:txBody>
                  <a:tcPr/>
                </a:tc>
                <a:extLst>
                  <a:ext uri="{0D108BD9-81ED-4DB2-BD59-A6C34878D82A}">
                    <a16:rowId xmlns:a16="http://schemas.microsoft.com/office/drawing/2014/main" val="2708574223"/>
                  </a:ext>
                </a:extLst>
              </a:tr>
            </a:tbl>
          </a:graphicData>
        </a:graphic>
      </p:graphicFrame>
      <p:sp>
        <p:nvSpPr>
          <p:cNvPr id="5" name="Rectangle 4">
            <a:extLst>
              <a:ext uri="{FF2B5EF4-FFF2-40B4-BE49-F238E27FC236}">
                <a16:creationId xmlns:a16="http://schemas.microsoft.com/office/drawing/2014/main" id="{0FB2CAE5-8985-4608-BF40-CE10AB6E275B}"/>
              </a:ext>
            </a:extLst>
          </p:cNvPr>
          <p:cNvSpPr/>
          <p:nvPr/>
        </p:nvSpPr>
        <p:spPr>
          <a:xfrm>
            <a:off x="893379" y="4330262"/>
            <a:ext cx="9558213" cy="546538"/>
          </a:xfrm>
          <a:prstGeom prst="rect">
            <a:avLst/>
          </a:prstGeom>
          <a:noFill/>
          <a:ln w="57150">
            <a:solidFill>
              <a:srgbClr val="00206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762332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4AC09-E6A4-4C85-928F-CC5C29A45C61}"/>
              </a:ext>
            </a:extLst>
          </p:cNvPr>
          <p:cNvSpPr>
            <a:spLocks noGrp="1"/>
          </p:cNvSpPr>
          <p:nvPr>
            <p:ph type="title"/>
          </p:nvPr>
        </p:nvSpPr>
        <p:spPr/>
        <p:txBody>
          <a:bodyPr/>
          <a:lstStyle/>
          <a:p>
            <a:r>
              <a:rPr lang="en-US"/>
              <a:t>Result Inference – Data Volume</a:t>
            </a:r>
          </a:p>
        </p:txBody>
      </p:sp>
      <p:sp>
        <p:nvSpPr>
          <p:cNvPr id="3" name="Content Placeholder 2">
            <a:extLst>
              <a:ext uri="{FF2B5EF4-FFF2-40B4-BE49-F238E27FC236}">
                <a16:creationId xmlns:a16="http://schemas.microsoft.com/office/drawing/2014/main" id="{80FFA3B6-21D6-4050-A2D2-A77C703B0ECC}"/>
              </a:ext>
            </a:extLst>
          </p:cNvPr>
          <p:cNvSpPr>
            <a:spLocks noGrp="1"/>
          </p:cNvSpPr>
          <p:nvPr>
            <p:ph idx="1"/>
          </p:nvPr>
        </p:nvSpPr>
        <p:spPr/>
        <p:txBody>
          <a:bodyPr/>
          <a:lstStyle/>
          <a:p>
            <a:pPr>
              <a:buFont typeface="Arial" panose="020B0604020202020204" pitchFamily="34" charset="0"/>
              <a:buChar char="•"/>
            </a:pPr>
            <a:r>
              <a:rPr lang="en-US"/>
              <a:t> As expected, a higher amount of data present in the client </a:t>
            </a:r>
            <a:br>
              <a:rPr lang="en-US"/>
            </a:br>
            <a:r>
              <a:rPr lang="en-US"/>
              <a:t>leads to quicker convergence.</a:t>
            </a:r>
          </a:p>
          <a:p>
            <a:pPr>
              <a:buFont typeface="Arial" panose="020B0604020202020204" pitchFamily="34" charset="0"/>
              <a:buChar char="•"/>
            </a:pPr>
            <a:r>
              <a:rPr lang="en-US"/>
              <a:t> Per epoch improvement is higher due to the data quantity. </a:t>
            </a:r>
          </a:p>
          <a:p>
            <a:pPr>
              <a:buFont typeface="Arial" panose="020B0604020202020204" pitchFamily="34" charset="0"/>
              <a:buChar char="•"/>
            </a:pPr>
            <a:r>
              <a:rPr lang="en-US"/>
              <a:t> The difference in accuracies after the same no. of epochs</a:t>
            </a:r>
            <a:br>
              <a:rPr lang="en-US"/>
            </a:br>
            <a:r>
              <a:rPr lang="en-US" b="1"/>
              <a:t>does not increase linearly </a:t>
            </a:r>
            <a:r>
              <a:rPr lang="en-US"/>
              <a:t>with the size of dataset.</a:t>
            </a:r>
          </a:p>
          <a:p>
            <a:pPr>
              <a:buFont typeface="Arial" panose="020B0604020202020204" pitchFamily="34" charset="0"/>
              <a:buChar char="•"/>
            </a:pPr>
            <a:r>
              <a:rPr lang="en-US"/>
              <a:t> Over time, we’ll see that the difference grows larger before </a:t>
            </a:r>
            <a:br>
              <a:rPr lang="en-US"/>
            </a:br>
            <a:r>
              <a:rPr lang="en-US"/>
              <a:t>it plateaus.</a:t>
            </a:r>
          </a:p>
          <a:p>
            <a:pPr>
              <a:buFont typeface="Arial" panose="020B0604020202020204" pitchFamily="34" charset="0"/>
              <a:buChar char="•"/>
            </a:pPr>
            <a:r>
              <a:rPr lang="en-US"/>
              <a:t> There seems to be  a lower amount of variance across peers</a:t>
            </a:r>
            <a:br>
              <a:rPr lang="en-US"/>
            </a:br>
            <a:r>
              <a:rPr lang="en-US"/>
              <a:t>when the amount of data increases. </a:t>
            </a:r>
          </a:p>
        </p:txBody>
      </p:sp>
      <p:graphicFrame>
        <p:nvGraphicFramePr>
          <p:cNvPr id="10" name="Chart 9">
            <a:extLst>
              <a:ext uri="{FF2B5EF4-FFF2-40B4-BE49-F238E27FC236}">
                <a16:creationId xmlns:a16="http://schemas.microsoft.com/office/drawing/2014/main" id="{450EF5D9-F230-40C3-9626-CD1D3CC8A7E5}"/>
              </a:ext>
            </a:extLst>
          </p:cNvPr>
          <p:cNvGraphicFramePr/>
          <p:nvPr>
            <p:extLst>
              <p:ext uri="{D42A27DB-BD31-4B8C-83A1-F6EECF244321}">
                <p14:modId xmlns:p14="http://schemas.microsoft.com/office/powerpoint/2010/main" val="1296696737"/>
              </p:ext>
            </p:extLst>
          </p:nvPr>
        </p:nvGraphicFramePr>
        <p:xfrm>
          <a:off x="7351776" y="2118699"/>
          <a:ext cx="4262120" cy="34774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44619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40">
            <a:extLst>
              <a:ext uri="{FF2B5EF4-FFF2-40B4-BE49-F238E27FC236}">
                <a16:creationId xmlns:a16="http://schemas.microsoft.com/office/drawing/2014/main" id="{6887EC64-DACC-4108-9FAB-6E288FBC2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42">
            <a:extLst>
              <a:ext uri="{FF2B5EF4-FFF2-40B4-BE49-F238E27FC236}">
                <a16:creationId xmlns:a16="http://schemas.microsoft.com/office/drawing/2014/main" id="{8F05C4A0-68A2-4496-87A5-5478E327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44">
            <a:extLst>
              <a:ext uri="{FF2B5EF4-FFF2-40B4-BE49-F238E27FC236}">
                <a16:creationId xmlns:a16="http://schemas.microsoft.com/office/drawing/2014/main" id="{77E041E6-AC36-4409-B797-2FE54253E6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6">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6CEAC9-9318-46F7-B055-7D59DDB55E62}"/>
              </a:ext>
            </a:extLst>
          </p:cNvPr>
          <p:cNvSpPr>
            <a:spLocks noGrp="1"/>
          </p:cNvSpPr>
          <p:nvPr>
            <p:ph type="title"/>
          </p:nvPr>
        </p:nvSpPr>
        <p:spPr>
          <a:xfrm>
            <a:off x="5185763" y="1667000"/>
            <a:ext cx="6403291" cy="3119686"/>
          </a:xfrm>
        </p:spPr>
        <p:txBody>
          <a:bodyPr vert="horz" lIns="91440" tIns="45720" rIns="91440" bIns="45720" rtlCol="0" anchor="ctr">
            <a:normAutofit/>
          </a:bodyPr>
          <a:lstStyle/>
          <a:p>
            <a:r>
              <a:rPr lang="en-US" sz="8000">
                <a:solidFill>
                  <a:schemeClr val="tx2"/>
                </a:solidFill>
              </a:rPr>
              <a:t>ADVANTAGES</a:t>
            </a:r>
          </a:p>
        </p:txBody>
      </p:sp>
      <p:sp>
        <p:nvSpPr>
          <p:cNvPr id="44" name="Rectangle 48">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50">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71584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9A1CAADC-AC8B-4550-B2E1-847A54D9E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1DDB2DC4-BAFB-4971-AFCF-776F33B8A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CBB426-C5E4-4402-AD84-25379865395B}"/>
              </a:ext>
            </a:extLst>
          </p:cNvPr>
          <p:cNvSpPr>
            <a:spLocks noGrp="1"/>
          </p:cNvSpPr>
          <p:nvPr>
            <p:ph type="title"/>
          </p:nvPr>
        </p:nvSpPr>
        <p:spPr>
          <a:xfrm>
            <a:off x="852837" y="5272082"/>
            <a:ext cx="10481734" cy="1028715"/>
          </a:xfrm>
        </p:spPr>
        <p:txBody>
          <a:bodyPr>
            <a:normAutofit fontScale="90000"/>
          </a:bodyPr>
          <a:lstStyle/>
          <a:p>
            <a:pPr algn="ctr"/>
            <a:r>
              <a:rPr lang="en-US">
                <a:solidFill>
                  <a:srgbClr val="FFFFFF"/>
                </a:solidFill>
                <a:cs typeface="Calibri Light"/>
              </a:rPr>
              <a:t>Advantages of our P2P System </a:t>
            </a:r>
            <a:br>
              <a:rPr lang="en-US">
                <a:solidFill>
                  <a:srgbClr val="FFFFFF"/>
                </a:solidFill>
                <a:cs typeface="Calibri Light"/>
              </a:rPr>
            </a:br>
            <a:r>
              <a:rPr lang="en-US">
                <a:solidFill>
                  <a:srgbClr val="FFFFFF"/>
                </a:solidFill>
                <a:cs typeface="Calibri Light"/>
              </a:rPr>
              <a:t>(Limitations of Centralized Federated Learning)</a:t>
            </a:r>
            <a:endParaRPr lang="en-US">
              <a:solidFill>
                <a:srgbClr val="FFFFFF"/>
              </a:solidFill>
            </a:endParaRPr>
          </a:p>
        </p:txBody>
      </p:sp>
      <p:sp>
        <p:nvSpPr>
          <p:cNvPr id="15" name="Rectangle 13">
            <a:extLst>
              <a:ext uri="{FF2B5EF4-FFF2-40B4-BE49-F238E27FC236}">
                <a16:creationId xmlns:a16="http://schemas.microsoft.com/office/drawing/2014/main" id="{F251E3E9-2E8C-4862-96EB-46BF28945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927C7CE1-2739-4249-9240-0D74F1BE8F86}"/>
              </a:ext>
            </a:extLst>
          </p:cNvPr>
          <p:cNvGraphicFramePr>
            <a:graphicFrameLocks noGrp="1"/>
          </p:cNvGraphicFramePr>
          <p:nvPr>
            <p:ph idx="1"/>
            <p:extLst>
              <p:ext uri="{D42A27DB-BD31-4B8C-83A1-F6EECF244321}">
                <p14:modId xmlns:p14="http://schemas.microsoft.com/office/powerpoint/2010/main" val="2407033715"/>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80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Functional Component – Interface Architecture</a:t>
            </a:r>
            <a:endParaRPr lang="en-IN"/>
          </a:p>
        </p:txBody>
      </p:sp>
      <p:pic>
        <p:nvPicPr>
          <p:cNvPr id="4" name="Content Placeholder 4" descr="Diagram&#10;&#10;Description automatically generated">
            <a:extLst>
              <a:ext uri="{FF2B5EF4-FFF2-40B4-BE49-F238E27FC236}">
                <a16:creationId xmlns:a16="http://schemas.microsoft.com/office/drawing/2014/main" id="{4BAB47DA-0441-4327-862A-BB2303DE6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983" y="2972117"/>
            <a:ext cx="8646033" cy="3353055"/>
          </a:xfrm>
          <a:prstGeom prst="rect">
            <a:avLst/>
          </a:prstGeom>
        </p:spPr>
      </p:pic>
      <p:sp>
        <p:nvSpPr>
          <p:cNvPr id="6" name="Content Placeholder 2">
            <a:extLst>
              <a:ext uri="{FF2B5EF4-FFF2-40B4-BE49-F238E27FC236}">
                <a16:creationId xmlns:a16="http://schemas.microsoft.com/office/drawing/2014/main" id="{CA6731B1-8EF3-4944-B981-85B4C17A0E09}"/>
              </a:ext>
            </a:extLst>
          </p:cNvPr>
          <p:cNvSpPr>
            <a:spLocks noGrp="1"/>
          </p:cNvSpPr>
          <p:nvPr>
            <p:ph idx="1"/>
          </p:nvPr>
        </p:nvSpPr>
        <p:spPr>
          <a:xfrm>
            <a:off x="1097280" y="1845734"/>
            <a:ext cx="10058400" cy="1126383"/>
          </a:xfrm>
        </p:spPr>
        <p:txBody>
          <a:bodyPr>
            <a:normAutofit fontScale="77500" lnSpcReduction="20000"/>
          </a:bodyPr>
          <a:lstStyle/>
          <a:p>
            <a:pPr>
              <a:buFont typeface="Arial" panose="020B0604020202020204" pitchFamily="34" charset="0"/>
              <a:buChar char="•"/>
            </a:pPr>
            <a:r>
              <a:rPr lang="en-US"/>
              <a:t> We developed an interface to interact with peers. It exposes 2 endpoints: </a:t>
            </a:r>
          </a:p>
          <a:p>
            <a:pPr lvl="1">
              <a:buFont typeface="Arial" panose="020B0604020202020204" pitchFamily="34" charset="0"/>
              <a:buChar char="•"/>
            </a:pPr>
            <a:r>
              <a:rPr lang="en-US"/>
              <a:t>/</a:t>
            </a:r>
            <a:r>
              <a:rPr lang="en-US" err="1"/>
              <a:t>node_list</a:t>
            </a:r>
            <a:r>
              <a:rPr lang="en-US"/>
              <a:t>  -&gt; To return a peer’s perceived, arranged node list at any point in time.</a:t>
            </a:r>
          </a:p>
          <a:p>
            <a:pPr lvl="1">
              <a:buFont typeface="Arial" panose="020B0604020202020204" pitchFamily="34" charset="0"/>
              <a:buChar char="•"/>
            </a:pPr>
            <a:r>
              <a:rPr lang="en-US"/>
              <a:t>/inference -&gt; To carry out inference with the trained models.</a:t>
            </a:r>
          </a:p>
          <a:p>
            <a:pPr>
              <a:buFont typeface="Arial" panose="020B0604020202020204" pitchFamily="34" charset="0"/>
              <a:buChar char="•"/>
            </a:pPr>
            <a:r>
              <a:rPr lang="en-US"/>
              <a:t> The System Architecture for our User Interface is shown below:</a:t>
            </a:r>
          </a:p>
          <a:p>
            <a:pPr>
              <a:buFont typeface="Arial" panose="020B0604020202020204" pitchFamily="34" charset="0"/>
              <a:buChar char="•"/>
            </a:pPr>
            <a:endParaRPr lang="en-US"/>
          </a:p>
        </p:txBody>
      </p:sp>
    </p:spTree>
    <p:extLst>
      <p:ext uri="{BB962C8B-B14F-4D97-AF65-F5344CB8AC3E}">
        <p14:creationId xmlns:p14="http://schemas.microsoft.com/office/powerpoint/2010/main" val="286304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2">
            <a:extLst>
              <a:ext uri="{FF2B5EF4-FFF2-40B4-BE49-F238E27FC236}">
                <a16:creationId xmlns:a16="http://schemas.microsoft.com/office/drawing/2014/main" id="{9A1CAADC-AC8B-4550-B2E1-847A54D9E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4">
            <a:extLst>
              <a:ext uri="{FF2B5EF4-FFF2-40B4-BE49-F238E27FC236}">
                <a16:creationId xmlns:a16="http://schemas.microsoft.com/office/drawing/2014/main" id="{1DDB2DC4-BAFB-4971-AFCF-776F33B8A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09FB2E6-79A7-443A-8F22-BC2581E5AA0F}"/>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Why Tiering?</a:t>
            </a:r>
          </a:p>
        </p:txBody>
      </p:sp>
      <p:sp>
        <p:nvSpPr>
          <p:cNvPr id="16" name="Rectangle 16">
            <a:extLst>
              <a:ext uri="{FF2B5EF4-FFF2-40B4-BE49-F238E27FC236}">
                <a16:creationId xmlns:a16="http://schemas.microsoft.com/office/drawing/2014/main" id="{F251E3E9-2E8C-4862-96EB-46BF28945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C452FEAE-4E26-478B-9EBC-2365919AB418}"/>
              </a:ext>
            </a:extLst>
          </p:cNvPr>
          <p:cNvGraphicFramePr>
            <a:graphicFrameLocks noGrp="1"/>
          </p:cNvGraphicFramePr>
          <p:nvPr>
            <p:ph idx="1"/>
            <p:extLst>
              <p:ext uri="{D42A27DB-BD31-4B8C-83A1-F6EECF244321}">
                <p14:modId xmlns:p14="http://schemas.microsoft.com/office/powerpoint/2010/main" val="3110893902"/>
              </p:ext>
            </p:extLst>
          </p:nvPr>
        </p:nvGraphicFramePr>
        <p:xfrm>
          <a:off x="506697" y="496929"/>
          <a:ext cx="11213092" cy="4000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951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1CAADC-AC8B-4550-B2E1-847A54D9E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DB2DC4-BAFB-4971-AFCF-776F33B8A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DD5E07-6B90-4490-BDD2-D9F46D55B682}"/>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Why P2P?</a:t>
            </a:r>
          </a:p>
        </p:txBody>
      </p:sp>
      <p:sp>
        <p:nvSpPr>
          <p:cNvPr id="14" name="Rectangle 13">
            <a:extLst>
              <a:ext uri="{FF2B5EF4-FFF2-40B4-BE49-F238E27FC236}">
                <a16:creationId xmlns:a16="http://schemas.microsoft.com/office/drawing/2014/main" id="{F251E3E9-2E8C-4862-96EB-46BF28945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0F00234A-9705-45FA-9EEB-BE38CE463FEF}"/>
              </a:ext>
            </a:extLst>
          </p:cNvPr>
          <p:cNvGraphicFramePr>
            <a:graphicFrameLocks noGrp="1"/>
          </p:cNvGraphicFramePr>
          <p:nvPr>
            <p:ph idx="1"/>
            <p:extLst>
              <p:ext uri="{D42A27DB-BD31-4B8C-83A1-F6EECF244321}">
                <p14:modId xmlns:p14="http://schemas.microsoft.com/office/powerpoint/2010/main" val="830180108"/>
              </p:ext>
            </p:extLst>
          </p:nvPr>
        </p:nvGraphicFramePr>
        <p:xfrm>
          <a:off x="643466" y="545775"/>
          <a:ext cx="11086092" cy="3892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946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40">
            <a:extLst>
              <a:ext uri="{FF2B5EF4-FFF2-40B4-BE49-F238E27FC236}">
                <a16:creationId xmlns:a16="http://schemas.microsoft.com/office/drawing/2014/main" id="{6887EC64-DACC-4108-9FAB-6E288FBC2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42">
            <a:extLst>
              <a:ext uri="{FF2B5EF4-FFF2-40B4-BE49-F238E27FC236}">
                <a16:creationId xmlns:a16="http://schemas.microsoft.com/office/drawing/2014/main" id="{8F05C4A0-68A2-4496-87A5-5478E327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44">
            <a:extLst>
              <a:ext uri="{FF2B5EF4-FFF2-40B4-BE49-F238E27FC236}">
                <a16:creationId xmlns:a16="http://schemas.microsoft.com/office/drawing/2014/main" id="{77E041E6-AC36-4409-B797-2FE54253E6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6">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6CEAC9-9318-46F7-B055-7D59DDB55E62}"/>
              </a:ext>
            </a:extLst>
          </p:cNvPr>
          <p:cNvSpPr>
            <a:spLocks noGrp="1"/>
          </p:cNvSpPr>
          <p:nvPr>
            <p:ph type="title"/>
          </p:nvPr>
        </p:nvSpPr>
        <p:spPr>
          <a:xfrm>
            <a:off x="4581739" y="1574073"/>
            <a:ext cx="7639217" cy="3119686"/>
          </a:xfrm>
        </p:spPr>
        <p:txBody>
          <a:bodyPr vert="horz" lIns="91440" tIns="45720" rIns="91440" bIns="45720" rtlCol="0" anchor="ctr">
            <a:normAutofit/>
          </a:bodyPr>
          <a:lstStyle/>
          <a:p>
            <a:r>
              <a:rPr lang="en-US" sz="8000">
                <a:solidFill>
                  <a:schemeClr val="tx2"/>
                </a:solidFill>
              </a:rPr>
              <a:t>BACKGROUND</a:t>
            </a:r>
          </a:p>
        </p:txBody>
      </p:sp>
      <p:sp>
        <p:nvSpPr>
          <p:cNvPr id="44" name="Rectangle 48">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50">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8775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1A0-0A8E-4DF0-8601-9C01634DBF7F}"/>
              </a:ext>
            </a:extLst>
          </p:cNvPr>
          <p:cNvSpPr>
            <a:spLocks noGrp="1"/>
          </p:cNvSpPr>
          <p:nvPr>
            <p:ph type="title"/>
          </p:nvPr>
        </p:nvSpPr>
        <p:spPr>
          <a:xfrm>
            <a:off x="1097280" y="286603"/>
            <a:ext cx="10058400" cy="1450757"/>
          </a:xfrm>
        </p:spPr>
        <p:txBody>
          <a:bodyPr>
            <a:normAutofit/>
          </a:bodyPr>
          <a:lstStyle/>
          <a:p>
            <a:r>
              <a:rPr lang="en-US"/>
              <a:t>Introduction to Federated Learning</a:t>
            </a:r>
            <a:endParaRPr lang="en-IN"/>
          </a:p>
        </p:txBody>
      </p:sp>
      <p:sp>
        <p:nvSpPr>
          <p:cNvPr id="3" name="Content Placeholder 2">
            <a:extLst>
              <a:ext uri="{FF2B5EF4-FFF2-40B4-BE49-F238E27FC236}">
                <a16:creationId xmlns:a16="http://schemas.microsoft.com/office/drawing/2014/main" id="{E3ACF3E9-1007-4332-B867-CC33B1C6D5F4}"/>
              </a:ext>
            </a:extLst>
          </p:cNvPr>
          <p:cNvSpPr>
            <a:spLocks noGrp="1"/>
          </p:cNvSpPr>
          <p:nvPr>
            <p:ph idx="1"/>
          </p:nvPr>
        </p:nvSpPr>
        <p:spPr>
          <a:xfrm>
            <a:off x="1097279" y="1975620"/>
            <a:ext cx="10058400" cy="4023360"/>
          </a:xfrm>
        </p:spPr>
        <p:txBody>
          <a:bodyPr vert="horz" lIns="0" tIns="45720" rIns="0" bIns="45720" rtlCol="0">
            <a:normAutofit/>
          </a:bodyPr>
          <a:lstStyle/>
          <a:p>
            <a:pPr algn="just">
              <a:buFont typeface="Arial" panose="020B0604020202020204" pitchFamily="34" charset="0"/>
              <a:buChar char="•"/>
            </a:pPr>
            <a:r>
              <a:rPr lang="en-US" sz="2400"/>
              <a:t> Machine learning technique that trains an algorithm across multiple edge devices or servers holding local data samples, without exchanging them.</a:t>
            </a:r>
          </a:p>
          <a:p>
            <a:pPr algn="just">
              <a:buFont typeface="Arial" panose="020B0604020202020204" pitchFamily="34" charset="0"/>
              <a:buChar char="•"/>
            </a:pPr>
            <a:r>
              <a:rPr lang="en-US" sz="2400"/>
              <a:t> </a:t>
            </a:r>
            <a:r>
              <a:rPr lang="en-US" sz="2400">
                <a:cs typeface="Calibri"/>
              </a:rPr>
              <a:t>Privacy-sensitive data.</a:t>
            </a:r>
          </a:p>
          <a:p>
            <a:pPr algn="just">
              <a:buFont typeface="Arial" panose="020B0604020202020204" pitchFamily="34" charset="0"/>
              <a:buChar char="•"/>
            </a:pPr>
            <a:r>
              <a:rPr lang="en-US" sz="2400">
                <a:cs typeface="Calibri"/>
              </a:rPr>
              <a:t> Shared prediction model without sharing of data.</a:t>
            </a:r>
            <a:r>
              <a:rPr lang="en-US" sz="2400"/>
              <a:t> </a:t>
            </a:r>
          </a:p>
          <a:p>
            <a:pPr algn="just">
              <a:buFont typeface="Arial" panose="020B0604020202020204" pitchFamily="34" charset="0"/>
              <a:buChar char="•"/>
            </a:pPr>
            <a:r>
              <a:rPr lang="en-US" sz="2400"/>
              <a:t> Medical Data, IoT, Siri’s Voice Recognition, Predictive Text, Emotion Recognition.</a:t>
            </a:r>
            <a:endParaRPr lang="en-US" sz="2400">
              <a:cs typeface="Calibri"/>
            </a:endParaRPr>
          </a:p>
          <a:p>
            <a:pPr algn="just">
              <a:buFont typeface="Arial" panose="020B0604020202020204" pitchFamily="34" charset="0"/>
              <a:buChar char="•"/>
            </a:pPr>
            <a:endParaRPr lang="en-IN" sz="2400">
              <a:cs typeface="Calibri"/>
            </a:endParaRPr>
          </a:p>
        </p:txBody>
      </p:sp>
    </p:spTree>
    <p:extLst>
      <p:ext uri="{BB962C8B-B14F-4D97-AF65-F5344CB8AC3E}">
        <p14:creationId xmlns:p14="http://schemas.microsoft.com/office/powerpoint/2010/main" val="907090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954CC4E0-0AB7-4829-9349-4D51992C3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33" y="3454543"/>
            <a:ext cx="6961733" cy="2689020"/>
          </a:xfrm>
          <a:prstGeom prst="rect">
            <a:avLst/>
          </a:prstGeom>
        </p:spPr>
      </p:pic>
      <p:sp>
        <p:nvSpPr>
          <p:cNvPr id="2" name="Title 1">
            <a:extLst>
              <a:ext uri="{FF2B5EF4-FFF2-40B4-BE49-F238E27FC236}">
                <a16:creationId xmlns:a16="http://schemas.microsoft.com/office/drawing/2014/main" id="{EF7E81A0-0A8E-4DF0-8601-9C01634DBF7F}"/>
              </a:ext>
            </a:extLst>
          </p:cNvPr>
          <p:cNvSpPr>
            <a:spLocks noGrp="1"/>
          </p:cNvSpPr>
          <p:nvPr>
            <p:ph type="title"/>
          </p:nvPr>
        </p:nvSpPr>
        <p:spPr>
          <a:xfrm>
            <a:off x="1097280" y="286603"/>
            <a:ext cx="10058400" cy="1450757"/>
          </a:xfrm>
        </p:spPr>
        <p:txBody>
          <a:bodyPr>
            <a:normAutofit/>
          </a:bodyPr>
          <a:lstStyle/>
          <a:p>
            <a:r>
              <a:rPr lang="en-US"/>
              <a:t>Centralized Federated Learning</a:t>
            </a:r>
            <a:endParaRPr lang="en-IN"/>
          </a:p>
        </p:txBody>
      </p:sp>
      <p:sp>
        <p:nvSpPr>
          <p:cNvPr id="3" name="Content Placeholder 2">
            <a:extLst>
              <a:ext uri="{FF2B5EF4-FFF2-40B4-BE49-F238E27FC236}">
                <a16:creationId xmlns:a16="http://schemas.microsoft.com/office/drawing/2014/main" id="{E3ACF3E9-1007-4332-B867-CC33B1C6D5F4}"/>
              </a:ext>
            </a:extLst>
          </p:cNvPr>
          <p:cNvSpPr>
            <a:spLocks noGrp="1"/>
          </p:cNvSpPr>
          <p:nvPr>
            <p:ph idx="1"/>
          </p:nvPr>
        </p:nvSpPr>
        <p:spPr>
          <a:xfrm>
            <a:off x="1097280" y="1845733"/>
            <a:ext cx="10058400" cy="4023360"/>
          </a:xfrm>
        </p:spPr>
        <p:txBody>
          <a:bodyPr vert="horz" lIns="0" tIns="45720" rIns="0" bIns="45720" rtlCol="0">
            <a:normAutofit/>
          </a:bodyPr>
          <a:lstStyle/>
          <a:p>
            <a:pPr>
              <a:buFont typeface="Arial" panose="020B0604020202020204" pitchFamily="34" charset="0"/>
              <a:buChar char="•"/>
            </a:pPr>
            <a:r>
              <a:rPr lang="en-US">
                <a:cs typeface="Calibri"/>
              </a:rPr>
              <a:t> Two models : Local and Global.</a:t>
            </a:r>
          </a:p>
          <a:p>
            <a:pPr>
              <a:buFont typeface="Arial" panose="020B0604020202020204" pitchFamily="34" charset="0"/>
              <a:buChar char="•"/>
            </a:pPr>
            <a:r>
              <a:rPr lang="en-US">
                <a:cs typeface="Calibri"/>
              </a:rPr>
              <a:t> Local model (Edge Devices) : Trained with local data available at edge devices.</a:t>
            </a:r>
          </a:p>
          <a:p>
            <a:pPr>
              <a:buFont typeface="Arial" panose="020B0604020202020204" pitchFamily="34" charset="0"/>
              <a:buChar char="•"/>
            </a:pPr>
            <a:r>
              <a:rPr lang="en-US">
                <a:cs typeface="Calibri"/>
              </a:rPr>
              <a:t> Global model (Central Server) : Local models weights averaging and retraining.</a:t>
            </a:r>
            <a:endParaRPr lang="en-IN">
              <a:cs typeface="Calibri"/>
            </a:endParaRPr>
          </a:p>
        </p:txBody>
      </p:sp>
    </p:spTree>
    <p:extLst>
      <p:ext uri="{BB962C8B-B14F-4D97-AF65-F5344CB8AC3E}">
        <p14:creationId xmlns:p14="http://schemas.microsoft.com/office/powerpoint/2010/main" val="1823942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244B9-E91F-4E90-AA40-B088A7AC829B}"/>
              </a:ext>
            </a:extLst>
          </p:cNvPr>
          <p:cNvSpPr>
            <a:spLocks noGrp="1"/>
          </p:cNvSpPr>
          <p:nvPr>
            <p:ph type="title"/>
          </p:nvPr>
        </p:nvSpPr>
        <p:spPr/>
        <p:txBody>
          <a:bodyPr/>
          <a:lstStyle/>
          <a:p>
            <a:r>
              <a:rPr lang="en-US">
                <a:cs typeface="Calibri Light"/>
              </a:rPr>
              <a:t>Decentralized Federated Learning</a:t>
            </a:r>
            <a:endParaRPr lang="en-US"/>
          </a:p>
        </p:txBody>
      </p:sp>
      <p:sp>
        <p:nvSpPr>
          <p:cNvPr id="3" name="Content Placeholder 2">
            <a:extLst>
              <a:ext uri="{FF2B5EF4-FFF2-40B4-BE49-F238E27FC236}">
                <a16:creationId xmlns:a16="http://schemas.microsoft.com/office/drawing/2014/main" id="{0F5C3798-C191-4DF8-900D-9AE32983A94F}"/>
              </a:ext>
            </a:extLst>
          </p:cNvPr>
          <p:cNvSpPr>
            <a:spLocks noGrp="1"/>
          </p:cNvSpPr>
          <p:nvPr>
            <p:ph idx="1"/>
          </p:nvPr>
        </p:nvSpPr>
        <p:spPr>
          <a:xfrm>
            <a:off x="1097280" y="1867300"/>
            <a:ext cx="5409398" cy="4001793"/>
          </a:xfrm>
        </p:spPr>
        <p:txBody>
          <a:bodyPr vert="horz" lIns="91440" tIns="45720" rIns="91440" bIns="45720" rtlCol="0" anchor="t">
            <a:normAutofit/>
          </a:bodyPr>
          <a:lstStyle/>
          <a:p>
            <a:pPr>
              <a:buFont typeface="Arial" panose="020B0604020202020204" pitchFamily="34" charset="0"/>
              <a:buChar char="•"/>
            </a:pPr>
            <a:r>
              <a:rPr lang="en-US" sz="2400">
                <a:cs typeface="Calibri"/>
              </a:rPr>
              <a:t> Decentralized Peer-to-Peer Federated Learning.</a:t>
            </a:r>
          </a:p>
          <a:p>
            <a:pPr lvl="1">
              <a:buFont typeface="Arial" panose="020B0604020202020204" pitchFamily="34" charset="0"/>
              <a:buChar char="•"/>
            </a:pPr>
            <a:r>
              <a:rPr lang="en-US" sz="2200">
                <a:cs typeface="Calibri"/>
              </a:rPr>
              <a:t>Eliminates dependance of central sever and central trust.</a:t>
            </a:r>
          </a:p>
          <a:p>
            <a:pPr lvl="1">
              <a:buFont typeface="Arial" panose="020B0604020202020204" pitchFamily="34" charset="0"/>
              <a:buChar char="•"/>
            </a:pPr>
            <a:r>
              <a:rPr lang="en-US" sz="2200">
                <a:cs typeface="Calibri"/>
              </a:rPr>
              <a:t>Fault-tolerant.</a:t>
            </a:r>
          </a:p>
          <a:p>
            <a:pPr lvl="1">
              <a:buFont typeface="Arial" panose="020B0604020202020204" pitchFamily="34" charset="0"/>
              <a:buChar char="•"/>
            </a:pPr>
            <a:r>
              <a:rPr lang="en-US" sz="2200">
                <a:cs typeface="Calibri"/>
              </a:rPr>
              <a:t>Peer-to-Peer.</a:t>
            </a:r>
          </a:p>
          <a:p>
            <a:pPr>
              <a:buFont typeface="Arial" panose="020B0604020202020204" pitchFamily="34" charset="0"/>
              <a:buChar char="•"/>
            </a:pPr>
            <a:r>
              <a:rPr lang="en-US" sz="2400">
                <a:cs typeface="Calibri"/>
              </a:rPr>
              <a:t> ML Task - Image Classification.</a:t>
            </a:r>
          </a:p>
          <a:p>
            <a:pPr lvl="1">
              <a:buFont typeface="Arial" panose="020B0604020202020204" pitchFamily="34" charset="0"/>
              <a:buChar char="•"/>
            </a:pPr>
            <a:r>
              <a:rPr lang="en-US" sz="2200">
                <a:cs typeface="Calibri"/>
              </a:rPr>
              <a:t>Design can work for any ML algorithm.</a:t>
            </a:r>
          </a:p>
          <a:p>
            <a:pPr>
              <a:buFont typeface="Arial" panose="020B0604020202020204" pitchFamily="34" charset="0"/>
              <a:buChar char="•"/>
            </a:pPr>
            <a:endParaRPr lang="en-US" sz="2400">
              <a:cs typeface="Calibri"/>
            </a:endParaRPr>
          </a:p>
        </p:txBody>
      </p:sp>
      <p:pic>
        <p:nvPicPr>
          <p:cNvPr id="5" name="Picture 4">
            <a:extLst>
              <a:ext uri="{FF2B5EF4-FFF2-40B4-BE49-F238E27FC236}">
                <a16:creationId xmlns:a16="http://schemas.microsoft.com/office/drawing/2014/main" id="{62F32F70-1D61-49B0-A547-1C91CEEDCFF9}"/>
              </a:ext>
            </a:extLst>
          </p:cNvPr>
          <p:cNvPicPr>
            <a:picLocks noChangeAspect="1"/>
          </p:cNvPicPr>
          <p:nvPr/>
        </p:nvPicPr>
        <p:blipFill>
          <a:blip r:embed="rId2"/>
          <a:stretch>
            <a:fillRect/>
          </a:stretch>
        </p:blipFill>
        <p:spPr>
          <a:xfrm>
            <a:off x="7048277" y="1952940"/>
            <a:ext cx="4772691" cy="3419952"/>
          </a:xfrm>
          <a:prstGeom prst="rect">
            <a:avLst/>
          </a:prstGeom>
        </p:spPr>
      </p:pic>
    </p:spTree>
    <p:extLst>
      <p:ext uri="{BB962C8B-B14F-4D97-AF65-F5344CB8AC3E}">
        <p14:creationId xmlns:p14="http://schemas.microsoft.com/office/powerpoint/2010/main" val="555603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FDA1-E034-47AD-A6EE-05869480CE67}"/>
              </a:ext>
            </a:extLst>
          </p:cNvPr>
          <p:cNvSpPr>
            <a:spLocks noGrp="1"/>
          </p:cNvSpPr>
          <p:nvPr>
            <p:ph type="title"/>
          </p:nvPr>
        </p:nvSpPr>
        <p:spPr/>
        <p:txBody>
          <a:bodyPr/>
          <a:lstStyle/>
          <a:p>
            <a:r>
              <a:rPr lang="en-US">
                <a:cs typeface="Calibri Light"/>
              </a:rPr>
              <a:t>Related Work</a:t>
            </a:r>
            <a:endParaRPr lang="en-US"/>
          </a:p>
        </p:txBody>
      </p:sp>
      <p:sp>
        <p:nvSpPr>
          <p:cNvPr id="3" name="Content Placeholder 2">
            <a:extLst>
              <a:ext uri="{FF2B5EF4-FFF2-40B4-BE49-F238E27FC236}">
                <a16:creationId xmlns:a16="http://schemas.microsoft.com/office/drawing/2014/main" id="{7ABB9384-3877-4500-86CB-95D2C3C04BBA}"/>
              </a:ext>
            </a:extLst>
          </p:cNvPr>
          <p:cNvSpPr>
            <a:spLocks noGrp="1"/>
          </p:cNvSpPr>
          <p:nvPr>
            <p:ph idx="1"/>
          </p:nvPr>
        </p:nvSpPr>
        <p:spPr/>
        <p:txBody>
          <a:bodyPr vert="horz" lIns="0" tIns="45720" rIns="0" bIns="45720" rtlCol="0" anchor="t">
            <a:normAutofit/>
          </a:bodyPr>
          <a:lstStyle/>
          <a:p>
            <a:endParaRPr lang="en-US">
              <a:cs typeface="Calibri"/>
            </a:endParaRPr>
          </a:p>
          <a:p>
            <a:endParaRPr lang="en-US"/>
          </a:p>
        </p:txBody>
      </p:sp>
      <p:graphicFrame>
        <p:nvGraphicFramePr>
          <p:cNvPr id="4" name="Diagram 4">
            <a:extLst>
              <a:ext uri="{FF2B5EF4-FFF2-40B4-BE49-F238E27FC236}">
                <a16:creationId xmlns:a16="http://schemas.microsoft.com/office/drawing/2014/main" id="{70026A4B-6811-4D38-BB25-EEB3E8DCB61F}"/>
              </a:ext>
            </a:extLst>
          </p:cNvPr>
          <p:cNvGraphicFramePr/>
          <p:nvPr>
            <p:extLst>
              <p:ext uri="{D42A27DB-BD31-4B8C-83A1-F6EECF244321}">
                <p14:modId xmlns:p14="http://schemas.microsoft.com/office/powerpoint/2010/main" val="706326504"/>
              </p:ext>
            </p:extLst>
          </p:nvPr>
        </p:nvGraphicFramePr>
        <p:xfrm>
          <a:off x="1097280" y="2027976"/>
          <a:ext cx="10246712" cy="395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7980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3D102-28C6-4412-B741-06FE9CD0B79A}"/>
              </a:ext>
            </a:extLst>
          </p:cNvPr>
          <p:cNvSpPr>
            <a:spLocks noGrp="1"/>
          </p:cNvSpPr>
          <p:nvPr>
            <p:ph type="title"/>
          </p:nvPr>
        </p:nvSpPr>
        <p:spPr/>
        <p:txBody>
          <a:bodyPr/>
          <a:lstStyle/>
          <a:p>
            <a:r>
              <a:rPr lang="en-US"/>
              <a:t>Final Thoughts and Lessons Learned</a:t>
            </a:r>
          </a:p>
        </p:txBody>
      </p:sp>
      <p:sp>
        <p:nvSpPr>
          <p:cNvPr id="3" name="Content Placeholder 2">
            <a:extLst>
              <a:ext uri="{FF2B5EF4-FFF2-40B4-BE49-F238E27FC236}">
                <a16:creationId xmlns:a16="http://schemas.microsoft.com/office/drawing/2014/main" id="{6575C605-D8B2-4916-AA5B-7D818E5F7807}"/>
              </a:ext>
            </a:extLst>
          </p:cNvPr>
          <p:cNvSpPr>
            <a:spLocks noGrp="1"/>
          </p:cNvSpPr>
          <p:nvPr>
            <p:ph idx="1"/>
          </p:nvPr>
        </p:nvSpPr>
        <p:spPr/>
        <p:txBody>
          <a:bodyPr vert="horz" lIns="0" tIns="45720" rIns="0" bIns="45720" rtlCol="0" anchor="t">
            <a:normAutofit/>
          </a:bodyPr>
          <a:lstStyle/>
          <a:p>
            <a:pPr>
              <a:buFont typeface="Arial" panose="020B0604020202020204" pitchFamily="34" charset="0"/>
              <a:buChar char="•"/>
            </a:pPr>
            <a:r>
              <a:rPr lang="en-US"/>
              <a:t> Both data volume and knowledge of all classes are crucial for better results.</a:t>
            </a:r>
            <a:endParaRPr lang="en-US">
              <a:cs typeface="Calibri"/>
            </a:endParaRPr>
          </a:p>
          <a:p>
            <a:pPr>
              <a:buFont typeface="Arial" panose="020B0604020202020204" pitchFamily="34" charset="0"/>
              <a:buChar char="•"/>
            </a:pPr>
            <a:r>
              <a:rPr lang="en-US"/>
              <a:t> A higher number of peers did not seem to have a very positive effect, especially with increase in aggregation levels even though the overall chance of encountering all classes grows with the number of peers.</a:t>
            </a:r>
            <a:endParaRPr lang="en-US">
              <a:cs typeface="Calibri"/>
            </a:endParaRPr>
          </a:p>
          <a:p>
            <a:pPr>
              <a:buFont typeface="Arial" panose="020B0604020202020204" pitchFamily="34" charset="0"/>
              <a:buChar char="•"/>
            </a:pPr>
            <a:r>
              <a:rPr lang="en-US"/>
              <a:t> Aggregation techniques need to be tweaked for better results. The current technique ends up plateauing accuracy after a few weight sharing rounds.</a:t>
            </a:r>
          </a:p>
          <a:p>
            <a:pPr>
              <a:buFont typeface="Arial" panose="020B0604020202020204" pitchFamily="34" charset="0"/>
              <a:buChar char="•"/>
            </a:pPr>
            <a:r>
              <a:rPr lang="en-US">
                <a:ea typeface="+mn-lt"/>
                <a:cs typeface="+mn-lt"/>
              </a:rPr>
              <a:t>Current Limitation/disadvantage of this design is that parent or children might be in more than one hop distance based on the routing table size causing the message to be relayed through multiple hops to the target. This however can be factored in future while making groups for better performance across the network and efficient low-latency communication amongst closely located nodes.</a:t>
            </a:r>
          </a:p>
        </p:txBody>
      </p:sp>
    </p:spTree>
    <p:extLst>
      <p:ext uri="{BB962C8B-B14F-4D97-AF65-F5344CB8AC3E}">
        <p14:creationId xmlns:p14="http://schemas.microsoft.com/office/powerpoint/2010/main" val="2012240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ECF5-1C6F-44EA-9D8C-8819890B80A7}"/>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63F98CB9-5393-490C-AE56-12EFD576CD25}"/>
              </a:ext>
            </a:extLst>
          </p:cNvPr>
          <p:cNvSpPr>
            <a:spLocks noGrp="1"/>
          </p:cNvSpPr>
          <p:nvPr>
            <p:ph idx="1"/>
          </p:nvPr>
        </p:nvSpPr>
        <p:spPr>
          <a:xfrm>
            <a:off x="1097280" y="1621765"/>
            <a:ext cx="10058400" cy="4589253"/>
          </a:xfrm>
        </p:spPr>
        <p:txBody>
          <a:bodyPr>
            <a:normAutofit lnSpcReduction="10000"/>
          </a:bodyPr>
          <a:lstStyle/>
          <a:p>
            <a:pPr marL="0" indent="0">
              <a:buNone/>
            </a:pPr>
            <a:endParaRPr lang="en-US" sz="2200">
              <a:cs typeface="Calibri" panose="020F0502020204030204"/>
            </a:endParaRPr>
          </a:p>
          <a:p>
            <a:pPr marL="486410" lvl="1" indent="-285750"/>
            <a:r>
              <a:rPr lang="en-US" sz="2200">
                <a:cs typeface="Calibri" panose="020F0502020204030204"/>
              </a:rPr>
              <a:t>Support for different, weighted averaging schemes. </a:t>
            </a:r>
          </a:p>
          <a:p>
            <a:pPr marL="486410" lvl="1" indent="-285750"/>
            <a:r>
              <a:rPr lang="en-US" sz="2200">
                <a:cs typeface="Calibri" panose="020F0502020204030204"/>
              </a:rPr>
              <a:t>Use alternate distributed tree creation algorithms to optimize for network bandwidth (E/R trees)</a:t>
            </a:r>
          </a:p>
          <a:p>
            <a:pPr marL="486410" lvl="1" indent="-285750"/>
            <a:r>
              <a:rPr lang="en-US" sz="2200">
                <a:cs typeface="Calibri" panose="020F0502020204030204"/>
              </a:rPr>
              <a:t>Improve fault tolerance on a sub round level</a:t>
            </a:r>
          </a:p>
          <a:p>
            <a:pPr marL="486410" lvl="1" indent="-285750"/>
            <a:r>
              <a:rPr lang="en-US" sz="2200">
                <a:cs typeface="Calibri" panose="020F0502020204030204"/>
              </a:rPr>
              <a:t>Implementation on Edge/Mobile Devices – requires reduction of memory usage.</a:t>
            </a:r>
          </a:p>
          <a:p>
            <a:pPr marL="486410" lvl="1" indent="-285750"/>
            <a:r>
              <a:rPr lang="en-US" sz="2200">
                <a:cs typeface="Calibri" panose="020F0502020204030204"/>
              </a:rPr>
              <a:t>Incorporating Heterogenous Devices for Dynamic Partitioning</a:t>
            </a:r>
          </a:p>
          <a:p>
            <a:pPr marL="669290" lvl="2" indent="-285750"/>
            <a:r>
              <a:rPr lang="en-US" sz="1800">
                <a:cs typeface="Calibri" panose="020F0502020204030204"/>
              </a:rPr>
              <a:t>Compute Power</a:t>
            </a:r>
          </a:p>
          <a:p>
            <a:pPr marL="669290" lvl="2" indent="-285750"/>
            <a:r>
              <a:rPr lang="en-US" sz="1800">
                <a:cs typeface="Calibri" panose="020F0502020204030204"/>
              </a:rPr>
              <a:t>Geospatial Locality</a:t>
            </a:r>
          </a:p>
          <a:p>
            <a:pPr marL="669290" lvl="2" indent="-285750"/>
            <a:r>
              <a:rPr lang="en-US" sz="1800">
                <a:cs typeface="Calibri" panose="020F0502020204030204"/>
              </a:rPr>
              <a:t>Network instability and latency</a:t>
            </a:r>
            <a:endParaRPr lang="en-US" sz="2200">
              <a:cs typeface="Calibri" panose="020F0502020204030204"/>
            </a:endParaRPr>
          </a:p>
          <a:p>
            <a:pPr marL="486410" lvl="1" indent="-285750"/>
            <a:r>
              <a:rPr lang="en-US" sz="2200">
                <a:cs typeface="Calibri" panose="020F0502020204030204"/>
              </a:rPr>
              <a:t>Using a higher resolution dataset with more classes</a:t>
            </a:r>
            <a:br>
              <a:rPr lang="en-US" sz="2200">
                <a:cs typeface="Calibri" panose="020F0502020204030204"/>
              </a:rPr>
            </a:br>
            <a:r>
              <a:rPr lang="en-US" sz="2200">
                <a:cs typeface="Calibri" panose="020F0502020204030204"/>
              </a:rPr>
              <a:t>Example – Face Detection on VGGface2 Dataset</a:t>
            </a:r>
          </a:p>
          <a:p>
            <a:pPr marL="486410" lvl="1" indent="-285750"/>
            <a:r>
              <a:rPr lang="en-US" sz="2200">
                <a:cs typeface="Calibri" panose="020F0502020204030204"/>
              </a:rPr>
              <a:t>Benchmark on multinomial classification dataset such as </a:t>
            </a:r>
            <a:r>
              <a:rPr lang="en-US" sz="2200" err="1">
                <a:cs typeface="Calibri" panose="020F0502020204030204"/>
              </a:rPr>
              <a:t>celebA</a:t>
            </a:r>
            <a:endParaRPr lang="en-US" sz="2200">
              <a:cs typeface="Calibri" panose="020F0502020204030204"/>
            </a:endParaRPr>
          </a:p>
          <a:p>
            <a:pPr marL="486410" lvl="1" indent="-285750"/>
            <a:endParaRPr lang="en-US" sz="2200">
              <a:ea typeface="+mn-lt"/>
              <a:cs typeface="+mn-lt"/>
            </a:endParaRPr>
          </a:p>
          <a:p>
            <a:endParaRPr lang="en-US" sz="2200">
              <a:cs typeface="Calibri" panose="020F0502020204030204"/>
            </a:endParaRPr>
          </a:p>
          <a:p>
            <a:endParaRPr lang="en-US" sz="2200">
              <a:cs typeface="Calibri" panose="020F0502020204030204"/>
            </a:endParaRPr>
          </a:p>
          <a:p>
            <a:endParaRPr lang="en-US"/>
          </a:p>
        </p:txBody>
      </p:sp>
    </p:spTree>
    <p:extLst>
      <p:ext uri="{BB962C8B-B14F-4D97-AF65-F5344CB8AC3E}">
        <p14:creationId xmlns:p14="http://schemas.microsoft.com/office/powerpoint/2010/main" val="1046656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40">
            <a:extLst>
              <a:ext uri="{FF2B5EF4-FFF2-40B4-BE49-F238E27FC236}">
                <a16:creationId xmlns:a16="http://schemas.microsoft.com/office/drawing/2014/main" id="{6887EC64-DACC-4108-9FAB-6E288FBC2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42">
            <a:extLst>
              <a:ext uri="{FF2B5EF4-FFF2-40B4-BE49-F238E27FC236}">
                <a16:creationId xmlns:a16="http://schemas.microsoft.com/office/drawing/2014/main" id="{8F05C4A0-68A2-4496-87A5-5478E327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44">
            <a:extLst>
              <a:ext uri="{FF2B5EF4-FFF2-40B4-BE49-F238E27FC236}">
                <a16:creationId xmlns:a16="http://schemas.microsoft.com/office/drawing/2014/main" id="{77E041E6-AC36-4409-B797-2FE54253E6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6">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6CEAC9-9318-46F7-B055-7D59DDB55E62}"/>
              </a:ext>
            </a:extLst>
          </p:cNvPr>
          <p:cNvSpPr>
            <a:spLocks noGrp="1"/>
          </p:cNvSpPr>
          <p:nvPr>
            <p:ph type="title"/>
          </p:nvPr>
        </p:nvSpPr>
        <p:spPr>
          <a:xfrm>
            <a:off x="5308851" y="965200"/>
            <a:ext cx="5999002" cy="4927600"/>
          </a:xfrm>
        </p:spPr>
        <p:txBody>
          <a:bodyPr vert="horz" lIns="91440" tIns="45720" rIns="91440" bIns="45720" rtlCol="0" anchor="ctr">
            <a:normAutofit/>
          </a:bodyPr>
          <a:lstStyle/>
          <a:p>
            <a:r>
              <a:rPr lang="en-US" sz="8000">
                <a:solidFill>
                  <a:schemeClr val="tx2"/>
                </a:solidFill>
              </a:rPr>
              <a:t>THANK YOU!</a:t>
            </a:r>
          </a:p>
        </p:txBody>
      </p:sp>
      <p:sp>
        <p:nvSpPr>
          <p:cNvPr id="44" name="Rectangle 48">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50">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608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Back-End Server</a:t>
            </a:r>
            <a:endParaRPr lang="en-IN"/>
          </a:p>
        </p:txBody>
      </p:sp>
      <p:sp>
        <p:nvSpPr>
          <p:cNvPr id="3" name="Content Placeholder 2">
            <a:extLst>
              <a:ext uri="{FF2B5EF4-FFF2-40B4-BE49-F238E27FC236}">
                <a16:creationId xmlns:a16="http://schemas.microsoft.com/office/drawing/2014/main" id="{34059267-B670-4595-8105-6A0AB6C062F9}"/>
              </a:ext>
            </a:extLst>
          </p:cNvPr>
          <p:cNvSpPr>
            <a:spLocks noGrp="1"/>
          </p:cNvSpPr>
          <p:nvPr>
            <p:ph idx="1"/>
          </p:nvPr>
        </p:nvSpPr>
        <p:spPr/>
        <p:txBody>
          <a:bodyPr>
            <a:normAutofit/>
          </a:bodyPr>
          <a:lstStyle/>
          <a:p>
            <a:pPr>
              <a:buFont typeface="Arial" panose="020B0604020202020204" pitchFamily="34" charset="0"/>
              <a:buChar char="•"/>
            </a:pPr>
            <a:r>
              <a:rPr lang="en-US" b="1"/>
              <a:t> Flask Server:</a:t>
            </a:r>
          </a:p>
          <a:p>
            <a:pPr lvl="1">
              <a:buFont typeface="Arial" panose="020B0604020202020204" pitchFamily="34" charset="0"/>
              <a:buChar char="•"/>
            </a:pPr>
            <a:r>
              <a:rPr lang="en-US"/>
              <a:t>This server runs on each node and acts as a medium between User Interface and nodes running in the P2P Network.</a:t>
            </a:r>
          </a:p>
          <a:p>
            <a:pPr lvl="1">
              <a:buFont typeface="Arial" panose="020B0604020202020204" pitchFamily="34" charset="0"/>
              <a:buChar char="•"/>
            </a:pPr>
            <a:r>
              <a:rPr lang="en-US"/>
              <a:t>We have two main functions on the flask server:</a:t>
            </a:r>
          </a:p>
          <a:p>
            <a:pPr lvl="2">
              <a:buFont typeface="Arial" panose="020B0604020202020204" pitchFamily="34" charset="0"/>
              <a:buChar char="•"/>
            </a:pPr>
            <a:r>
              <a:rPr lang="en-US" sz="1800" b="1" i="1"/>
              <a:t>Inference():</a:t>
            </a:r>
            <a:r>
              <a:rPr lang="en-US" sz="1800" b="1"/>
              <a:t> </a:t>
            </a:r>
            <a:r>
              <a:rPr lang="en-US" sz="1800"/>
              <a:t>This function fetches the latest model currently deployed on the node and returns the inferred class for the given input image.</a:t>
            </a:r>
          </a:p>
          <a:p>
            <a:pPr lvl="2">
              <a:buFont typeface="Arial" panose="020B0604020202020204" pitchFamily="34" charset="0"/>
              <a:buChar char="•"/>
            </a:pPr>
            <a:r>
              <a:rPr lang="en-US" sz="1800" b="1" i="1"/>
              <a:t>NodeList():</a:t>
            </a:r>
            <a:r>
              <a:rPr lang="en-US" sz="1800" b="1"/>
              <a:t> </a:t>
            </a:r>
            <a:r>
              <a:rPr lang="en-US" sz="1800"/>
              <a:t>This function fetches and returns all the nodes present in the network. We then represent the multi-tier structure in the User Interface.</a:t>
            </a:r>
            <a:endParaRPr lang="en-US" sz="1800" b="1"/>
          </a:p>
          <a:p>
            <a:pPr>
              <a:buFont typeface="Arial" panose="020B0604020202020204" pitchFamily="34" charset="0"/>
              <a:buChar char="•"/>
            </a:pPr>
            <a:r>
              <a:rPr lang="en-US" b="1"/>
              <a:t> Node: </a:t>
            </a:r>
          </a:p>
          <a:p>
            <a:pPr lvl="1">
              <a:buFont typeface="Arial" panose="020B0604020202020204" pitchFamily="34" charset="0"/>
              <a:buChar char="•"/>
            </a:pPr>
            <a:r>
              <a:rPr lang="en-US"/>
              <a:t>This node could be any node participating in the P2P network which communicates with the flask server to return current state of model / node list when requested by the user.</a:t>
            </a:r>
          </a:p>
        </p:txBody>
      </p:sp>
    </p:spTree>
    <p:extLst>
      <p:ext uri="{BB962C8B-B14F-4D97-AF65-F5344CB8AC3E}">
        <p14:creationId xmlns:p14="http://schemas.microsoft.com/office/powerpoint/2010/main" val="181580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Functional Component - Interface</a:t>
            </a:r>
            <a:endParaRPr lang="en-IN"/>
          </a:p>
        </p:txBody>
      </p:sp>
      <p:sp>
        <p:nvSpPr>
          <p:cNvPr id="3" name="Content Placeholder 2">
            <a:extLst>
              <a:ext uri="{FF2B5EF4-FFF2-40B4-BE49-F238E27FC236}">
                <a16:creationId xmlns:a16="http://schemas.microsoft.com/office/drawing/2014/main" id="{34059267-B670-4595-8105-6A0AB6C062F9}"/>
              </a:ext>
            </a:extLst>
          </p:cNvPr>
          <p:cNvSpPr>
            <a:spLocks noGrp="1"/>
          </p:cNvSpPr>
          <p:nvPr>
            <p:ph idx="1"/>
          </p:nvPr>
        </p:nvSpPr>
        <p:spPr/>
        <p:txBody>
          <a:bodyPr>
            <a:normAutofit/>
          </a:bodyPr>
          <a:lstStyle/>
          <a:p>
            <a:pPr>
              <a:buFont typeface="Arial" panose="020B0604020202020204" pitchFamily="34" charset="0"/>
              <a:buChar char="•"/>
            </a:pPr>
            <a:r>
              <a:rPr lang="en-US" b="1"/>
              <a:t>  User Interface: </a:t>
            </a:r>
          </a:p>
          <a:p>
            <a:pPr lvl="1">
              <a:buFont typeface="Arial" panose="020B0604020202020204" pitchFamily="34" charset="0"/>
              <a:buChar char="•"/>
            </a:pPr>
            <a:r>
              <a:rPr lang="en-US"/>
              <a:t>We have two main features in our User Interface: </a:t>
            </a:r>
          </a:p>
          <a:p>
            <a:pPr lvl="2">
              <a:buFont typeface="Arial" panose="020B0604020202020204" pitchFamily="34" charset="0"/>
              <a:buChar char="•"/>
            </a:pPr>
            <a:r>
              <a:rPr lang="en-US" sz="1800"/>
              <a:t>Inference.</a:t>
            </a:r>
          </a:p>
          <a:p>
            <a:pPr lvl="2">
              <a:buFont typeface="Arial" panose="020B0604020202020204" pitchFamily="34" charset="0"/>
              <a:buChar char="•"/>
            </a:pPr>
            <a:r>
              <a:rPr lang="en-US" sz="1800"/>
              <a:t>Tree Representation.</a:t>
            </a:r>
          </a:p>
          <a:p>
            <a:pPr lvl="1">
              <a:buFont typeface="Arial" panose="020B0604020202020204" pitchFamily="34" charset="0"/>
              <a:buChar char="•"/>
            </a:pPr>
            <a:r>
              <a:rPr lang="en-US" b="1" i="1"/>
              <a:t>Inference:</a:t>
            </a:r>
            <a:r>
              <a:rPr lang="en-US"/>
              <a:t> This feature is used to upload an image at two different time intervals and observe how the model’s accuracy is improving over time. It can be seen in the demo video that as time passes, the model learns to predict correct class of the input image and with more confidence.</a:t>
            </a:r>
          </a:p>
          <a:p>
            <a:pPr lvl="1">
              <a:buFont typeface="Arial" panose="020B0604020202020204" pitchFamily="34" charset="0"/>
              <a:buChar char="•"/>
            </a:pPr>
            <a:r>
              <a:rPr lang="en-US" b="1" i="1"/>
              <a:t>Tree Representation:</a:t>
            </a:r>
            <a:r>
              <a:rPr lang="en-US" b="1"/>
              <a:t> </a:t>
            </a:r>
            <a:r>
              <a:rPr lang="en-US"/>
              <a:t>The Interface continuously polls the server running on a node in a P2P Network and fetches the latest structure of nodes present in the network. This structure is then displayed in the UI, and it can be observed how the structure changes as more nodes are added in the network.</a:t>
            </a:r>
            <a:endParaRPr lang="en-US" b="1"/>
          </a:p>
        </p:txBody>
      </p:sp>
    </p:spTree>
    <p:extLst>
      <p:ext uri="{BB962C8B-B14F-4D97-AF65-F5344CB8AC3E}">
        <p14:creationId xmlns:p14="http://schemas.microsoft.com/office/powerpoint/2010/main" val="65465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F993-2DFD-4FC3-A2B8-4AAB057DEA16}"/>
              </a:ext>
            </a:extLst>
          </p:cNvPr>
          <p:cNvSpPr>
            <a:spLocks noGrp="1"/>
          </p:cNvSpPr>
          <p:nvPr>
            <p:ph type="title"/>
          </p:nvPr>
        </p:nvSpPr>
        <p:spPr/>
        <p:txBody>
          <a:bodyPr/>
          <a:lstStyle/>
          <a:p>
            <a:r>
              <a:rPr lang="en-US"/>
              <a:t>Front-End Interface</a:t>
            </a:r>
            <a:endParaRPr lang="en-IN"/>
          </a:p>
        </p:txBody>
      </p:sp>
      <p:sp>
        <p:nvSpPr>
          <p:cNvPr id="3" name="Content Placeholder 2">
            <a:extLst>
              <a:ext uri="{FF2B5EF4-FFF2-40B4-BE49-F238E27FC236}">
                <a16:creationId xmlns:a16="http://schemas.microsoft.com/office/drawing/2014/main" id="{34059267-B670-4595-8105-6A0AB6C062F9}"/>
              </a:ext>
            </a:extLst>
          </p:cNvPr>
          <p:cNvSpPr>
            <a:spLocks noGrp="1"/>
          </p:cNvSpPr>
          <p:nvPr>
            <p:ph idx="1"/>
          </p:nvPr>
        </p:nvSpPr>
        <p:spPr>
          <a:xfrm>
            <a:off x="1097280" y="1833085"/>
            <a:ext cx="10058400" cy="4023360"/>
          </a:xfrm>
        </p:spPr>
        <p:txBody>
          <a:bodyPr>
            <a:normAutofit/>
          </a:bodyPr>
          <a:lstStyle/>
          <a:p>
            <a:pPr>
              <a:buFont typeface="Arial" panose="020B0604020202020204" pitchFamily="34" charset="0"/>
              <a:buChar char="•"/>
            </a:pPr>
            <a:r>
              <a:rPr lang="en-US"/>
              <a:t> </a:t>
            </a:r>
            <a:r>
              <a:rPr lang="en-US" b="1"/>
              <a:t>Tech Stack:</a:t>
            </a:r>
            <a:r>
              <a:rPr lang="en-US"/>
              <a:t> Angular and Angular Material</a:t>
            </a:r>
          </a:p>
          <a:p>
            <a:pPr>
              <a:buFont typeface="Arial" panose="020B0604020202020204" pitchFamily="34" charset="0"/>
              <a:buChar char="•"/>
            </a:pPr>
            <a:r>
              <a:rPr lang="en-US"/>
              <a:t> Page to run inference on any image: can take any image size from running device to send and receive updates</a:t>
            </a:r>
          </a:p>
          <a:p>
            <a:pPr>
              <a:buFont typeface="Arial" panose="020B0604020202020204" pitchFamily="34" charset="0"/>
              <a:buChar char="•"/>
            </a:pPr>
            <a:r>
              <a:rPr lang="en-US"/>
              <a:t> Page to provide current status of tier present in the P2P Network.</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1026" name="Picture 2" descr="Angular Logo png">
            <a:extLst>
              <a:ext uri="{FF2B5EF4-FFF2-40B4-BE49-F238E27FC236}">
                <a16:creationId xmlns:a16="http://schemas.microsoft.com/office/drawing/2014/main" id="{DB70C259-E3BF-41D2-AC9F-DB5981786F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142" y="3844765"/>
            <a:ext cx="3797145" cy="10278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AD18FA-62F9-427A-A4BC-F1884C98D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4262" y="3721015"/>
            <a:ext cx="1331721"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691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D0D1-EE08-4A34-B119-17AAE59E599B}"/>
              </a:ext>
            </a:extLst>
          </p:cNvPr>
          <p:cNvSpPr>
            <a:spLocks noGrp="1"/>
          </p:cNvSpPr>
          <p:nvPr>
            <p:ph type="title"/>
          </p:nvPr>
        </p:nvSpPr>
        <p:spPr/>
        <p:txBody>
          <a:bodyPr/>
          <a:lstStyle/>
          <a:p>
            <a:r>
              <a:rPr lang="en-US"/>
              <a:t>Functional Component – Tiered P2P State Machine </a:t>
            </a:r>
          </a:p>
        </p:txBody>
      </p:sp>
      <p:pic>
        <p:nvPicPr>
          <p:cNvPr id="11" name="Content Placeholder 10" descr="Diagram&#10;&#10;Description automatically generated">
            <a:extLst>
              <a:ext uri="{FF2B5EF4-FFF2-40B4-BE49-F238E27FC236}">
                <a16:creationId xmlns:a16="http://schemas.microsoft.com/office/drawing/2014/main" id="{3AA299EF-895A-4971-BAA9-6FF170DD7CF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80763" y="1899395"/>
            <a:ext cx="5601541" cy="3949700"/>
          </a:xfrm>
        </p:spPr>
      </p:pic>
      <p:sp>
        <p:nvSpPr>
          <p:cNvPr id="13" name="TextBox 12">
            <a:extLst>
              <a:ext uri="{FF2B5EF4-FFF2-40B4-BE49-F238E27FC236}">
                <a16:creationId xmlns:a16="http://schemas.microsoft.com/office/drawing/2014/main" id="{8C5BCB71-DB57-4781-A1E6-A4B228751EDE}"/>
              </a:ext>
            </a:extLst>
          </p:cNvPr>
          <p:cNvSpPr txBox="1"/>
          <p:nvPr/>
        </p:nvSpPr>
        <p:spPr>
          <a:xfrm>
            <a:off x="1097280" y="2066544"/>
            <a:ext cx="4160520" cy="3416320"/>
          </a:xfrm>
          <a:prstGeom prst="rect">
            <a:avLst/>
          </a:prstGeom>
          <a:noFill/>
        </p:spPr>
        <p:txBody>
          <a:bodyPr wrap="square" rtlCol="0">
            <a:spAutoFit/>
          </a:bodyPr>
          <a:lstStyle/>
          <a:p>
            <a:pPr marL="285750" indent="-285750">
              <a:buFontTx/>
              <a:buChar char="-"/>
            </a:pPr>
            <a:r>
              <a:rPr lang="en-US"/>
              <a:t>There’s a statically assigned global leader</a:t>
            </a:r>
          </a:p>
          <a:p>
            <a:pPr marL="285750" indent="-285750">
              <a:buFontTx/>
              <a:buChar char="-"/>
            </a:pPr>
            <a:r>
              <a:rPr lang="en-US"/>
              <a:t>It requests updates for a “round” periodically.</a:t>
            </a:r>
          </a:p>
          <a:p>
            <a:pPr marL="285750" indent="-285750">
              <a:buFontTx/>
              <a:buChar char="-"/>
            </a:pPr>
            <a:r>
              <a:rPr lang="en-US"/>
              <a:t>It waits for acknowledgement from the bucket leaders to finish aggregation, which in turn wait for their children before signaling completion.</a:t>
            </a:r>
          </a:p>
          <a:p>
            <a:pPr marL="285750" indent="-285750">
              <a:buFontTx/>
              <a:buChar char="-"/>
            </a:pPr>
            <a:r>
              <a:rPr lang="en-US"/>
              <a:t>Once global leader gets an acknowledgement from all other nodes, it proceeds to repeat the process for the next round.</a:t>
            </a:r>
          </a:p>
        </p:txBody>
      </p:sp>
    </p:spTree>
    <p:extLst>
      <p:ext uri="{BB962C8B-B14F-4D97-AF65-F5344CB8AC3E}">
        <p14:creationId xmlns:p14="http://schemas.microsoft.com/office/powerpoint/2010/main" val="148635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D0D1-EE08-4A34-B119-17AAE59E599B}"/>
              </a:ext>
            </a:extLst>
          </p:cNvPr>
          <p:cNvSpPr>
            <a:spLocks noGrp="1"/>
          </p:cNvSpPr>
          <p:nvPr>
            <p:ph type="title"/>
          </p:nvPr>
        </p:nvSpPr>
        <p:spPr/>
        <p:txBody>
          <a:bodyPr/>
          <a:lstStyle/>
          <a:p>
            <a:r>
              <a:rPr lang="en-US"/>
              <a:t>P2P Architecture – Tiering Topology Implementation</a:t>
            </a:r>
          </a:p>
        </p:txBody>
      </p:sp>
      <p:sp>
        <p:nvSpPr>
          <p:cNvPr id="4" name="Content Placeholder 3">
            <a:extLst>
              <a:ext uri="{FF2B5EF4-FFF2-40B4-BE49-F238E27FC236}">
                <a16:creationId xmlns:a16="http://schemas.microsoft.com/office/drawing/2014/main" id="{3521C1A3-E788-41A9-B4B6-D87831955DAC}"/>
              </a:ext>
            </a:extLst>
          </p:cNvPr>
          <p:cNvSpPr>
            <a:spLocks noGrp="1"/>
          </p:cNvSpPr>
          <p:nvPr>
            <p:ph sz="half" idx="2"/>
          </p:nvPr>
        </p:nvSpPr>
        <p:spPr>
          <a:xfrm>
            <a:off x="1097280" y="2011680"/>
            <a:ext cx="10058400" cy="3948854"/>
          </a:xfrm>
        </p:spPr>
        <p:txBody>
          <a:bodyPr vert="horz" lIns="0" tIns="45720" rIns="0" bIns="45720" rtlCol="0" anchor="t">
            <a:normAutofit/>
          </a:bodyPr>
          <a:lstStyle/>
          <a:p>
            <a:pPr>
              <a:buFont typeface="Arial" panose="020B0604020202020204" pitchFamily="34" charset="0"/>
              <a:buChar char="•"/>
            </a:pPr>
            <a:r>
              <a:rPr lang="en-US"/>
              <a:t> Use linear arrays and self-indexing to establish tier-based tree topology.</a:t>
            </a:r>
            <a:endParaRPr lang="en-US">
              <a:cs typeface="Calibri"/>
            </a:endParaRPr>
          </a:p>
          <a:p>
            <a:pPr>
              <a:buFont typeface="Arial" panose="020B0604020202020204" pitchFamily="34" charset="0"/>
              <a:buChar char="•"/>
            </a:pPr>
            <a:r>
              <a:rPr lang="en-US"/>
              <a:t> Application-level gossip to distribute tree structure. Addition and removal nodes is notified to all participants</a:t>
            </a:r>
            <a:endParaRPr lang="en-US">
              <a:cs typeface="Calibri"/>
            </a:endParaRPr>
          </a:p>
          <a:p>
            <a:pPr>
              <a:buFont typeface="Arial" panose="020B0604020202020204" pitchFamily="34" charset="0"/>
              <a:buChar char="•"/>
            </a:pPr>
            <a:r>
              <a:rPr lang="en-US"/>
              <a:t> Each peer is aware of all the peers in the network and have a consistent view of the structure – i.e., their positions are statically determined each round. This static structure is an “arrangement”</a:t>
            </a:r>
            <a:endParaRPr lang="en-US">
              <a:cs typeface="Calibri"/>
            </a:endParaRPr>
          </a:p>
          <a:p>
            <a:pPr>
              <a:buFont typeface="Arial" panose="020B0604020202020204" pitchFamily="34" charset="0"/>
              <a:buChar char="•"/>
            </a:pPr>
            <a:r>
              <a:rPr lang="en-US"/>
              <a:t> Every node is part of the complete state machine, and its role is defined by the round it’s participating in.</a:t>
            </a: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298072868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3599</Words>
  <Application>Microsoft Office PowerPoint</Application>
  <PresentationFormat>Widescreen</PresentationFormat>
  <Paragraphs>403</Paragraphs>
  <Slides>49</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Courier New</vt:lpstr>
      <vt:lpstr>Retrospect</vt:lpstr>
      <vt:lpstr>Decentralized Model Training with a Tiered Peer-to-Peer Edge Network</vt:lpstr>
      <vt:lpstr>Table of Contents</vt:lpstr>
      <vt:lpstr>ARCHITECTURE</vt:lpstr>
      <vt:lpstr>Functional Component – Interface Architecture</vt:lpstr>
      <vt:lpstr>Back-End Server</vt:lpstr>
      <vt:lpstr>Functional Component - Interface</vt:lpstr>
      <vt:lpstr>Front-End Interface</vt:lpstr>
      <vt:lpstr>Functional Component – Tiered P2P State Machine </vt:lpstr>
      <vt:lpstr>P2P Architecture – Tiering Topology Implementation</vt:lpstr>
      <vt:lpstr>P2P Architecture – Index-to-role Mapping in different tier levels</vt:lpstr>
      <vt:lpstr>P2P Architecture – Tiering Topology Illustrated</vt:lpstr>
      <vt:lpstr>Functional Component - P2P Application Layer</vt:lpstr>
      <vt:lpstr>Functional Component - P2P Application Layer: Event Handlers</vt:lpstr>
      <vt:lpstr>Functional Component - Model Architecture</vt:lpstr>
      <vt:lpstr> Layers used for model</vt:lpstr>
      <vt:lpstr>Functional Component – CIFAR Model - Accuracy on Entire Dataset</vt:lpstr>
      <vt:lpstr>Functional Component – Machine Learning</vt:lpstr>
      <vt:lpstr>Functional Component – Machine Learning</vt:lpstr>
      <vt:lpstr>Functional Component – Machine Learning</vt:lpstr>
      <vt:lpstr>Functional Component – Machine Learning</vt:lpstr>
      <vt:lpstr>Functional Component - ML</vt:lpstr>
      <vt:lpstr>Screenshots and Demos</vt:lpstr>
      <vt:lpstr>Tier based topology propagation – On Physical Machines</vt:lpstr>
      <vt:lpstr>Tier based topology propagation – On AWS machines</vt:lpstr>
      <vt:lpstr>UI – Inference Example</vt:lpstr>
      <vt:lpstr>UI – Inference Example</vt:lpstr>
      <vt:lpstr>Experiments</vt:lpstr>
      <vt:lpstr>Effect of number of peers in P2P system with heterogeneous devices</vt:lpstr>
      <vt:lpstr>Experiment: Scalability Test</vt:lpstr>
      <vt:lpstr>Scalability Test Analysis</vt:lpstr>
      <vt:lpstr>Experiment : 9 peers on 3 different laptops</vt:lpstr>
      <vt:lpstr>Assumptions</vt:lpstr>
      <vt:lpstr>Comparison Metrics and Parameters</vt:lpstr>
      <vt:lpstr>Effect of class distribution across peers</vt:lpstr>
      <vt:lpstr>Result Inference –Trend for Class Distribution </vt:lpstr>
      <vt:lpstr>Trend for Effect of data volume on Peers</vt:lpstr>
      <vt:lpstr>Result Inference – Data Volume</vt:lpstr>
      <vt:lpstr>ADVANTAGES</vt:lpstr>
      <vt:lpstr>Advantages of our P2P System  (Limitations of Centralized Federated Learning)</vt:lpstr>
      <vt:lpstr>Why Tiering?</vt:lpstr>
      <vt:lpstr>Why P2P?</vt:lpstr>
      <vt:lpstr>BACKGROUND</vt:lpstr>
      <vt:lpstr>Introduction to Federated Learning</vt:lpstr>
      <vt:lpstr>Centralized Federated Learning</vt:lpstr>
      <vt:lpstr>Decentralized Federated Learning</vt:lpstr>
      <vt:lpstr>Related Work</vt:lpstr>
      <vt:lpstr>Final Thoughts and Lessons Learned</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Singh, Saket</cp:lastModifiedBy>
  <cp:revision>5</cp:revision>
  <dcterms:created xsi:type="dcterms:W3CDTF">2021-11-12T22:31:43Z</dcterms:created>
  <dcterms:modified xsi:type="dcterms:W3CDTF">2021-12-11T07:43:00Z</dcterms:modified>
</cp:coreProperties>
</file>